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x="18288000" cy="10287000"/>
  <p:notesSz cx="6858000" cy="9144000"/>
  <p:embeddedFontLst>
    <p:embeddedFont>
      <p:font typeface="Cooper BT Medium" charset="1" panose="0208060305030B020404"/>
      <p:regular r:id="rId33"/>
    </p:embeddedFont>
    <p:embeddedFont>
      <p:font typeface="Inter" charset="1" panose="020B0502030000000004"/>
      <p:regular r:id="rId34"/>
    </p:embeddedFont>
    <p:embeddedFont>
      <p:font typeface="Poppins Semi-Bold" charset="1" panose="00000700000000000000"/>
      <p:regular r:id="rId35"/>
    </p:embeddedFont>
    <p:embeddedFont>
      <p:font typeface="Cooper BT Light" charset="1" panose="0208050304030B020404"/>
      <p:regular r:id="rId36"/>
    </p:embeddedFont>
    <p:embeddedFont>
      <p:font typeface="Poppins Medium" charset="1" panose="00000600000000000000"/>
      <p:regular r:id="rId37"/>
    </p:embeddedFont>
    <p:embeddedFont>
      <p:font typeface="Cooper BT Bold" charset="1" panose="0208080404030B020404"/>
      <p:regular r:id="rId38"/>
    </p:embeddedFont>
    <p:embeddedFont>
      <p:font typeface="Poppins" charset="1" panose="0000050000000000000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3.png" Type="http://schemas.openxmlformats.org/officeDocument/2006/relationships/image"/><Relationship Id="rId11" Target="../media/image34.svg" Type="http://schemas.openxmlformats.org/officeDocument/2006/relationships/image"/><Relationship Id="rId2" Target="../media/image27.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28.jpeg" Type="http://schemas.openxmlformats.org/officeDocument/2006/relationships/image"/><Relationship Id="rId6" Target="../media/image29.png" Type="http://schemas.openxmlformats.org/officeDocument/2006/relationships/image"/><Relationship Id="rId7" Target="../media/image30.svg" Type="http://schemas.openxmlformats.org/officeDocument/2006/relationships/image"/><Relationship Id="rId8" Target="../media/image31.png" Type="http://schemas.openxmlformats.org/officeDocument/2006/relationships/image"/><Relationship Id="rId9" Target="../media/image32.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jpeg" Type="http://schemas.openxmlformats.org/officeDocument/2006/relationships/image"/><Relationship Id="rId3" Target="../media/image36.png" Type="http://schemas.openxmlformats.org/officeDocument/2006/relationships/image"/><Relationship Id="rId4" Target="../media/image37.svg" Type="http://schemas.openxmlformats.org/officeDocument/2006/relationships/image"/><Relationship Id="rId5" Target="../media/image2.png" Type="http://schemas.openxmlformats.org/officeDocument/2006/relationships/image"/><Relationship Id="rId6" Target="../media/image3.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6.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0.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1.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2.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2.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https://mediajustice.org/wp-content/uploads/2020/03/MAGNetFundraisingToolkit1.pdf" TargetMode="External" Type="http://schemas.openxmlformats.org/officeDocument/2006/relationships/hyperlink"/><Relationship Id="rId6" Target="https://donorly.com/thedonorlyblog/fundraising-plan-template" TargetMode="External" Type="http://schemas.openxmlformats.org/officeDocument/2006/relationships/hyperlink"/><Relationship Id="rId7" Target="https://www.grassrootsgrantmakers.org/wp-content/uploads/Grassroots-Grantmaking-Short-Course-Final.Web_.pdf" TargetMode="External" Type="http://schemas.openxmlformats.org/officeDocument/2006/relationships/hyperlink"/></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svg" Type="http://schemas.openxmlformats.org/officeDocument/2006/relationships/image"/><Relationship Id="rId2" Target="../media/image7.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10.png" Type="http://schemas.openxmlformats.org/officeDocument/2006/relationships/image"/><Relationship Id="rId8" Target="../media/image11.svg" Type="http://schemas.openxmlformats.org/officeDocument/2006/relationships/image"/><Relationship Id="rId9" Target="../media/image12.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8.jpeg" Type="http://schemas.openxmlformats.org/officeDocument/2006/relationships/image"/><Relationship Id="rId5" Target="../media/image19.jpeg" Type="http://schemas.openxmlformats.org/officeDocument/2006/relationships/image"/><Relationship Id="rId6" Target="../media/image20.png" Type="http://schemas.openxmlformats.org/officeDocument/2006/relationships/image"/><Relationship Id="rId7" Target="../media/image21.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media/image23.jpeg" Type="http://schemas.openxmlformats.org/officeDocument/2006/relationships/image"/><Relationship Id="rId4" Target="../media/image24.jpeg" Type="http://schemas.openxmlformats.org/officeDocument/2006/relationships/image"/><Relationship Id="rId5" Target="../media/image2.png" Type="http://schemas.openxmlformats.org/officeDocument/2006/relationships/image"/><Relationship Id="rId6" Target="../media/image3.svg" Type="http://schemas.openxmlformats.org/officeDocument/2006/relationships/image"/><Relationship Id="rId7" Target="../media/image25.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pic>
          <p:nvPicPr>
            <p:cNvPr name="Picture 3" id="3"/>
            <p:cNvPicPr>
              <a:picLocks noChangeAspect="true"/>
            </p:cNvPicPr>
            <p:nvPr/>
          </p:nvPicPr>
          <p:blipFill>
            <a:blip r:embed="rId2"/>
            <a:srcRect l="0" t="7706" r="0" b="7706"/>
            <a:stretch>
              <a:fillRect/>
            </a:stretch>
          </p:blipFill>
          <p:spPr>
            <a:xfrm flipH="false" flipV="false">
              <a:off x="0" y="0"/>
              <a:ext cx="24384000" cy="13716000"/>
            </a:xfrm>
            <a:prstGeom prst="rect">
              <a:avLst/>
            </a:prstGeom>
          </p:spPr>
        </p:pic>
      </p:grpSp>
      <p:sp>
        <p:nvSpPr>
          <p:cNvPr name="AutoShape 4" id="4"/>
          <p:cNvSpPr/>
          <p:nvPr/>
        </p:nvSpPr>
        <p:spPr>
          <a:xfrm flipV="true">
            <a:off x="1175153" y="8381894"/>
            <a:ext cx="16084147" cy="0"/>
          </a:xfrm>
          <a:prstGeom prst="line">
            <a:avLst/>
          </a:prstGeom>
          <a:ln cap="flat" w="19050">
            <a:solidFill>
              <a:srgbClr val="FFFFFF"/>
            </a:solidFill>
            <a:prstDash val="solid"/>
            <a:headEnd type="none" len="sm" w="sm"/>
            <a:tailEnd type="none" len="sm" w="sm"/>
          </a:ln>
        </p:spPr>
      </p:sp>
      <p:sp>
        <p:nvSpPr>
          <p:cNvPr name="Freeform 5" id="5"/>
          <p:cNvSpPr/>
          <p:nvPr/>
        </p:nvSpPr>
        <p:spPr>
          <a:xfrm flipH="false" flipV="false" rot="0">
            <a:off x="0" y="0"/>
            <a:ext cx="19099983" cy="783317"/>
          </a:xfrm>
          <a:custGeom>
            <a:avLst/>
            <a:gdLst/>
            <a:ahLst/>
            <a:cxnLst/>
            <a:rect r="r" b="b" t="t" l="l"/>
            <a:pathLst>
              <a:path h="783317" w="19099983">
                <a:moveTo>
                  <a:pt x="0" y="0"/>
                </a:moveTo>
                <a:lnTo>
                  <a:pt x="19099983" y="0"/>
                </a:lnTo>
                <a:lnTo>
                  <a:pt x="19099983" y="783317"/>
                </a:lnTo>
                <a:lnTo>
                  <a:pt x="0" y="783317"/>
                </a:lnTo>
                <a:lnTo>
                  <a:pt x="0" y="0"/>
                </a:lnTo>
                <a:close/>
              </a:path>
            </a:pathLst>
          </a:custGeom>
          <a:blipFill>
            <a:blip r:embed="rId3">
              <a:extLst>
                <a:ext uri="{96DAC541-7B7A-43D3-8B79-37D633B846F1}">
                  <asvg:svgBlip xmlns:asvg="http://schemas.microsoft.com/office/drawing/2016/SVG/main" r:embed="rId4"/>
                </a:ext>
              </a:extLst>
            </a:blip>
            <a:stretch>
              <a:fillRect l="0" t="-959573" r="0" b="0"/>
            </a:stretch>
          </a:blipFill>
        </p:spPr>
      </p:sp>
      <p:sp>
        <p:nvSpPr>
          <p:cNvPr name="TextBox 6" id="6"/>
          <p:cNvSpPr txBox="true"/>
          <p:nvPr/>
        </p:nvSpPr>
        <p:spPr>
          <a:xfrm rot="0">
            <a:off x="1175153" y="1837049"/>
            <a:ext cx="15086044" cy="5584826"/>
          </a:xfrm>
          <a:prstGeom prst="rect">
            <a:avLst/>
          </a:prstGeom>
        </p:spPr>
        <p:txBody>
          <a:bodyPr anchor="t" rtlCol="false" tIns="0" lIns="0" bIns="0" rIns="0">
            <a:spAutoFit/>
          </a:bodyPr>
          <a:lstStyle/>
          <a:p>
            <a:pPr algn="l">
              <a:lnSpc>
                <a:spcPts val="22399"/>
              </a:lnSpc>
            </a:pPr>
            <a:r>
              <a:rPr lang="en-US" sz="15999">
                <a:solidFill>
                  <a:srgbClr val="FFFFFF"/>
                </a:solidFill>
                <a:latin typeface="Cooper BT Medium"/>
                <a:ea typeface="Cooper BT Medium"/>
                <a:cs typeface="Cooper BT Medium"/>
                <a:sym typeface="Cooper BT Medium"/>
              </a:rPr>
              <a:t>Stories &amp; Strategy</a:t>
            </a:r>
          </a:p>
        </p:txBody>
      </p:sp>
      <p:sp>
        <p:nvSpPr>
          <p:cNvPr name="Freeform 7" id="7"/>
          <p:cNvSpPr/>
          <p:nvPr/>
        </p:nvSpPr>
        <p:spPr>
          <a:xfrm flipH="false" flipV="false" rot="0">
            <a:off x="17087531" y="9112512"/>
            <a:ext cx="933357" cy="1029391"/>
          </a:xfrm>
          <a:custGeom>
            <a:avLst/>
            <a:gdLst/>
            <a:ahLst/>
            <a:cxnLst/>
            <a:rect r="r" b="b" t="t" l="l"/>
            <a:pathLst>
              <a:path h="1029391" w="933357">
                <a:moveTo>
                  <a:pt x="0" y="0"/>
                </a:moveTo>
                <a:lnTo>
                  <a:pt x="933358" y="0"/>
                </a:lnTo>
                <a:lnTo>
                  <a:pt x="933358" y="1029391"/>
                </a:lnTo>
                <a:lnTo>
                  <a:pt x="0" y="102939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8" id="8"/>
          <p:cNvSpPr txBox="true"/>
          <p:nvPr/>
        </p:nvSpPr>
        <p:spPr>
          <a:xfrm rot="0">
            <a:off x="1442721" y="7443999"/>
            <a:ext cx="12112701" cy="1109345"/>
          </a:xfrm>
          <a:prstGeom prst="rect">
            <a:avLst/>
          </a:prstGeom>
        </p:spPr>
        <p:txBody>
          <a:bodyPr anchor="t" rtlCol="false" tIns="0" lIns="0" bIns="0" rIns="0">
            <a:spAutoFit/>
          </a:bodyPr>
          <a:lstStyle/>
          <a:p>
            <a:pPr algn="l">
              <a:lnSpc>
                <a:spcPts val="4480"/>
              </a:lnSpc>
            </a:pPr>
            <a:r>
              <a:rPr lang="en-US" sz="3200">
                <a:solidFill>
                  <a:srgbClr val="FFBD59"/>
                </a:solidFill>
                <a:latin typeface="Inter"/>
                <a:ea typeface="Inter"/>
                <a:cs typeface="Inter"/>
                <a:sym typeface="Inter"/>
              </a:rPr>
              <a:t>Fundraising through Relationships and Narrative</a:t>
            </a:r>
          </a:p>
          <a:p>
            <a:pPr algn="l">
              <a:lnSpc>
                <a:spcPts val="4480"/>
              </a:lnSpc>
            </a:pPr>
          </a:p>
        </p:txBody>
      </p:sp>
      <p:sp>
        <p:nvSpPr>
          <p:cNvPr name="TextBox 9" id="9"/>
          <p:cNvSpPr txBox="true"/>
          <p:nvPr/>
        </p:nvSpPr>
        <p:spPr>
          <a:xfrm rot="0">
            <a:off x="1442721" y="8723258"/>
            <a:ext cx="11839884" cy="389254"/>
          </a:xfrm>
          <a:prstGeom prst="rect">
            <a:avLst/>
          </a:prstGeom>
        </p:spPr>
        <p:txBody>
          <a:bodyPr anchor="t" rtlCol="false" tIns="0" lIns="0" bIns="0" rIns="0">
            <a:spAutoFit/>
          </a:bodyPr>
          <a:lstStyle/>
          <a:p>
            <a:pPr algn="l">
              <a:lnSpc>
                <a:spcPts val="3220"/>
              </a:lnSpc>
            </a:pPr>
            <a:r>
              <a:rPr lang="en-US" sz="2300">
                <a:solidFill>
                  <a:srgbClr val="FFFFFF"/>
                </a:solidFill>
                <a:latin typeface="Inter"/>
                <a:ea typeface="Inter"/>
                <a:cs typeface="Inter"/>
                <a:sym typeface="Inter"/>
              </a:rPr>
              <a:t>Developed by Rachael Kirui, Communications Strategist &amp; Impact Storyteller</a:t>
            </a:r>
          </a:p>
        </p:txBody>
      </p:sp>
    </p:spTree>
  </p:cSld>
  <p:clrMapOvr>
    <a:masterClrMapping/>
  </p:clrMapOvr>
</p:sld>
</file>

<file path=ppt/slides/slide10.xml><?xml version="1.0" encoding="utf-8"?>
<p:sld xmlns:p="http://schemas.openxmlformats.org/presentationml/2006/main" xmlns:a="http://schemas.openxmlformats.org/drawingml/2006/main">
  <p:cSld>
    <p:bg>
      <p:bgPr>
        <a:solidFill>
          <a:srgbClr val="F9FBE2"/>
        </a:solidFill>
      </p:bgPr>
    </p:bg>
    <p:spTree>
      <p:nvGrpSpPr>
        <p:cNvPr id="1" name=""/>
        <p:cNvGrpSpPr/>
        <p:nvPr/>
      </p:nvGrpSpPr>
      <p:grpSpPr>
        <a:xfrm>
          <a:off x="0" y="0"/>
          <a:ext cx="0" cy="0"/>
          <a:chOff x="0" y="0"/>
          <a:chExt cx="0" cy="0"/>
        </a:xfrm>
      </p:grpSpPr>
      <p:sp>
        <p:nvSpPr>
          <p:cNvPr name="TextBox 2" id="2"/>
          <p:cNvSpPr txBox="true"/>
          <p:nvPr/>
        </p:nvSpPr>
        <p:spPr>
          <a:xfrm rot="0">
            <a:off x="2416530" y="1811495"/>
            <a:ext cx="13454940" cy="1143000"/>
          </a:xfrm>
          <a:prstGeom prst="rect">
            <a:avLst/>
          </a:prstGeom>
        </p:spPr>
        <p:txBody>
          <a:bodyPr anchor="t" rtlCol="false" tIns="0" lIns="0" bIns="0" rIns="0">
            <a:spAutoFit/>
          </a:bodyPr>
          <a:lstStyle/>
          <a:p>
            <a:pPr algn="ctr">
              <a:lnSpc>
                <a:spcPts val="9000"/>
              </a:lnSpc>
            </a:pPr>
            <a:r>
              <a:rPr lang="en-US" sz="7500">
                <a:solidFill>
                  <a:srgbClr val="1C1E1A"/>
                </a:solidFill>
                <a:latin typeface="Cooper BT Medium"/>
                <a:ea typeface="Cooper BT Medium"/>
                <a:cs typeface="Cooper BT Medium"/>
                <a:sym typeface="Cooper BT Medium"/>
              </a:rPr>
              <a:t>Focus 2: Content Alignment</a:t>
            </a:r>
          </a:p>
        </p:txBody>
      </p:sp>
      <p:sp>
        <p:nvSpPr>
          <p:cNvPr name="TextBox 3" id="3"/>
          <p:cNvSpPr txBox="true"/>
          <p:nvPr/>
        </p:nvSpPr>
        <p:spPr>
          <a:xfrm rot="0">
            <a:off x="1028700" y="2954495"/>
            <a:ext cx="16668949" cy="1066800"/>
          </a:xfrm>
          <a:prstGeom prst="rect">
            <a:avLst/>
          </a:prstGeom>
        </p:spPr>
        <p:txBody>
          <a:bodyPr anchor="t" rtlCol="false" tIns="0" lIns="0" bIns="0" rIns="0">
            <a:spAutoFit/>
          </a:bodyPr>
          <a:lstStyle/>
          <a:p>
            <a:pPr algn="ctr">
              <a:lnSpc>
                <a:spcPts val="4200"/>
              </a:lnSpc>
            </a:pPr>
            <a:r>
              <a:rPr lang="en-US" sz="3500">
                <a:solidFill>
                  <a:srgbClr val="FFBD59"/>
                </a:solidFill>
                <a:latin typeface="Cooper BT Medium"/>
                <a:ea typeface="Cooper BT Medium"/>
                <a:cs typeface="Cooper BT Medium"/>
                <a:sym typeface="Cooper BT Medium"/>
              </a:rPr>
              <a:t>Different funders want different things, in different formats, for different platforms</a:t>
            </a:r>
          </a:p>
        </p:txBody>
      </p:sp>
      <p:sp>
        <p:nvSpPr>
          <p:cNvPr name="TextBox 4" id="4"/>
          <p:cNvSpPr txBox="true"/>
          <p:nvPr/>
        </p:nvSpPr>
        <p:spPr>
          <a:xfrm rot="0">
            <a:off x="778278" y="4134030"/>
            <a:ext cx="6478990" cy="1833562"/>
          </a:xfrm>
          <a:prstGeom prst="rect">
            <a:avLst/>
          </a:prstGeom>
        </p:spPr>
        <p:txBody>
          <a:bodyPr anchor="t" rtlCol="false" tIns="0" lIns="0" bIns="0" rIns="0">
            <a:spAutoFit/>
          </a:bodyPr>
          <a:lstStyle/>
          <a:p>
            <a:pPr algn="l" marL="647700" indent="-323850" lvl="1">
              <a:lnSpc>
                <a:spcPts val="3600"/>
              </a:lnSpc>
              <a:buAutoNum type="arabicPeriod" startAt="1"/>
            </a:pPr>
            <a:r>
              <a:rPr lang="en-US" b="true" sz="3000">
                <a:solidFill>
                  <a:srgbClr val="323232"/>
                </a:solidFill>
                <a:latin typeface="Cooper BT Bold"/>
                <a:ea typeface="Cooper BT Bold"/>
                <a:cs typeface="Cooper BT Bold"/>
                <a:sym typeface="Cooper BT Bold"/>
              </a:rPr>
              <a:t>Who am I trying to reach?</a:t>
            </a:r>
            <a:r>
              <a:rPr lang="en-US" sz="3000">
                <a:solidFill>
                  <a:srgbClr val="323232"/>
                </a:solidFill>
                <a:latin typeface="Cooper BT Medium"/>
                <a:ea typeface="Cooper BT Medium"/>
                <a:cs typeface="Cooper BT Medium"/>
                <a:sym typeface="Cooper BT Medium"/>
              </a:rPr>
              <a:t> </a:t>
            </a:r>
            <a:r>
              <a:rPr lang="en-US" sz="3000">
                <a:solidFill>
                  <a:srgbClr val="323232"/>
                </a:solidFill>
                <a:latin typeface="Cooper BT Light"/>
                <a:ea typeface="Cooper BT Light"/>
                <a:cs typeface="Cooper BT Light"/>
                <a:sym typeface="Cooper BT Light"/>
              </a:rPr>
              <a:t>(Donors, foundations, investors, community partners)</a:t>
            </a:r>
          </a:p>
          <a:p>
            <a:pPr algn="l">
              <a:lnSpc>
                <a:spcPts val="3600"/>
              </a:lnSpc>
            </a:pPr>
          </a:p>
        </p:txBody>
      </p:sp>
      <p:sp>
        <p:nvSpPr>
          <p:cNvPr name="TextBox 5" id="5"/>
          <p:cNvSpPr txBox="true"/>
          <p:nvPr/>
        </p:nvSpPr>
        <p:spPr>
          <a:xfrm rot="0">
            <a:off x="1171845" y="6036649"/>
            <a:ext cx="6085422" cy="1828800"/>
          </a:xfrm>
          <a:prstGeom prst="rect">
            <a:avLst/>
          </a:prstGeom>
        </p:spPr>
        <p:txBody>
          <a:bodyPr anchor="t" rtlCol="false" tIns="0" lIns="0" bIns="0" rIns="0">
            <a:spAutoFit/>
          </a:bodyPr>
          <a:lstStyle/>
          <a:p>
            <a:pPr algn="l">
              <a:lnSpc>
                <a:spcPts val="3600"/>
              </a:lnSpc>
            </a:pPr>
            <a:r>
              <a:rPr lang="en-US" sz="3000">
                <a:solidFill>
                  <a:srgbClr val="323232"/>
                </a:solidFill>
                <a:latin typeface="Cooper BT Medium"/>
                <a:ea typeface="Cooper BT Medium"/>
                <a:cs typeface="Cooper BT Medium"/>
                <a:sym typeface="Cooper BT Medium"/>
              </a:rPr>
              <a:t>2. What motivates them? (</a:t>
            </a:r>
            <a:r>
              <a:rPr lang="en-US" sz="3000">
                <a:solidFill>
                  <a:srgbClr val="323232"/>
                </a:solidFill>
                <a:latin typeface="Cooper BT Light"/>
                <a:ea typeface="Cooper BT Light"/>
                <a:cs typeface="Cooper BT Light"/>
                <a:sym typeface="Cooper BT Light"/>
              </a:rPr>
              <a:t>Impact stories, numbers, innovation, sustainability)</a:t>
            </a:r>
          </a:p>
          <a:p>
            <a:pPr algn="l">
              <a:lnSpc>
                <a:spcPts val="3600"/>
              </a:lnSpc>
            </a:pPr>
          </a:p>
        </p:txBody>
      </p:sp>
      <p:sp>
        <p:nvSpPr>
          <p:cNvPr name="TextBox 6" id="6"/>
          <p:cNvSpPr txBox="true"/>
          <p:nvPr/>
        </p:nvSpPr>
        <p:spPr>
          <a:xfrm rot="0">
            <a:off x="1171845" y="7941649"/>
            <a:ext cx="6085422" cy="2286000"/>
          </a:xfrm>
          <a:prstGeom prst="rect">
            <a:avLst/>
          </a:prstGeom>
        </p:spPr>
        <p:txBody>
          <a:bodyPr anchor="t" rtlCol="false" tIns="0" lIns="0" bIns="0" rIns="0">
            <a:spAutoFit/>
          </a:bodyPr>
          <a:lstStyle/>
          <a:p>
            <a:pPr algn="l">
              <a:lnSpc>
                <a:spcPts val="3600"/>
              </a:lnSpc>
            </a:pPr>
            <a:r>
              <a:rPr lang="en-US" sz="3000">
                <a:solidFill>
                  <a:srgbClr val="323232"/>
                </a:solidFill>
                <a:latin typeface="Cooper BT Medium"/>
                <a:ea typeface="Cooper BT Medium"/>
                <a:cs typeface="Cooper BT Medium"/>
                <a:sym typeface="Cooper BT Medium"/>
              </a:rPr>
              <a:t>3. What information do they need to trust and support me? </a:t>
            </a:r>
            <a:r>
              <a:rPr lang="en-US" sz="3000">
                <a:solidFill>
                  <a:srgbClr val="323232"/>
                </a:solidFill>
                <a:latin typeface="Cooper BT Light"/>
                <a:ea typeface="Cooper BT Light"/>
                <a:cs typeface="Cooper BT Light"/>
                <a:sym typeface="Cooper BT Light"/>
              </a:rPr>
              <a:t>(Proof of impact, financial sustainability, values alignment)</a:t>
            </a:r>
          </a:p>
          <a:p>
            <a:pPr algn="l">
              <a:lnSpc>
                <a:spcPts val="3600"/>
              </a:lnSpc>
            </a:pPr>
          </a:p>
        </p:txBody>
      </p:sp>
      <p:sp>
        <p:nvSpPr>
          <p:cNvPr name="TextBox 7" id="7"/>
          <p:cNvSpPr txBox="true"/>
          <p:nvPr/>
        </p:nvSpPr>
        <p:spPr>
          <a:xfrm rot="0">
            <a:off x="9144000" y="3676830"/>
            <a:ext cx="7044742" cy="2286000"/>
          </a:xfrm>
          <a:prstGeom prst="rect">
            <a:avLst/>
          </a:prstGeom>
        </p:spPr>
        <p:txBody>
          <a:bodyPr anchor="t" rtlCol="false" tIns="0" lIns="0" bIns="0" rIns="0">
            <a:spAutoFit/>
          </a:bodyPr>
          <a:lstStyle/>
          <a:p>
            <a:pPr algn="l">
              <a:lnSpc>
                <a:spcPts val="3600"/>
              </a:lnSpc>
            </a:pPr>
          </a:p>
          <a:p>
            <a:pPr algn="l">
              <a:lnSpc>
                <a:spcPts val="3600"/>
              </a:lnSpc>
            </a:pPr>
            <a:r>
              <a:rPr lang="en-US" sz="3000">
                <a:solidFill>
                  <a:srgbClr val="323232"/>
                </a:solidFill>
                <a:latin typeface="Cooper BT Medium"/>
                <a:ea typeface="Cooper BT Medium"/>
                <a:cs typeface="Cooper BT Medium"/>
                <a:sym typeface="Cooper BT Medium"/>
              </a:rPr>
              <a:t>4. </a:t>
            </a:r>
            <a:r>
              <a:rPr lang="en-US" sz="3000">
                <a:solidFill>
                  <a:srgbClr val="323232"/>
                </a:solidFill>
                <a:latin typeface="Cooper BT Medium"/>
                <a:ea typeface="Cooper BT Medium"/>
                <a:cs typeface="Cooper BT Medium"/>
                <a:sym typeface="Cooper BT Medium"/>
              </a:rPr>
              <a:t>Where do they spend time? </a:t>
            </a:r>
            <a:r>
              <a:rPr lang="en-US" sz="3000">
                <a:solidFill>
                  <a:srgbClr val="323232"/>
                </a:solidFill>
                <a:latin typeface="Cooper BT Light"/>
                <a:ea typeface="Cooper BT Light"/>
                <a:cs typeface="Cooper BT Light"/>
                <a:sym typeface="Cooper BT Light"/>
              </a:rPr>
              <a:t>(Social media, email, events, reports)</a:t>
            </a:r>
          </a:p>
          <a:p>
            <a:pPr algn="l">
              <a:lnSpc>
                <a:spcPts val="3600"/>
              </a:lnSpc>
            </a:pPr>
          </a:p>
          <a:p>
            <a:pPr algn="l">
              <a:lnSpc>
                <a:spcPts val="3600"/>
              </a:lnSpc>
            </a:pPr>
          </a:p>
        </p:txBody>
      </p:sp>
      <p:sp>
        <p:nvSpPr>
          <p:cNvPr name="TextBox 8" id="8"/>
          <p:cNvSpPr txBox="true"/>
          <p:nvPr/>
        </p:nvSpPr>
        <p:spPr>
          <a:xfrm rot="0">
            <a:off x="9144000" y="5143500"/>
            <a:ext cx="7512104" cy="2286000"/>
          </a:xfrm>
          <a:prstGeom prst="rect">
            <a:avLst/>
          </a:prstGeom>
        </p:spPr>
        <p:txBody>
          <a:bodyPr anchor="t" rtlCol="false" tIns="0" lIns="0" bIns="0" rIns="0">
            <a:spAutoFit/>
          </a:bodyPr>
          <a:lstStyle/>
          <a:p>
            <a:pPr algn="l">
              <a:lnSpc>
                <a:spcPts val="3600"/>
              </a:lnSpc>
            </a:pPr>
          </a:p>
          <a:p>
            <a:pPr algn="l">
              <a:lnSpc>
                <a:spcPts val="3600"/>
              </a:lnSpc>
            </a:pPr>
            <a:r>
              <a:rPr lang="en-US" sz="3000">
                <a:solidFill>
                  <a:srgbClr val="323232"/>
                </a:solidFill>
                <a:latin typeface="Cooper BT Medium"/>
                <a:ea typeface="Cooper BT Medium"/>
                <a:cs typeface="Cooper BT Medium"/>
                <a:sym typeface="Cooper BT Medium"/>
              </a:rPr>
              <a:t>5.  </a:t>
            </a:r>
            <a:r>
              <a:rPr lang="en-US" sz="3000">
                <a:solidFill>
                  <a:srgbClr val="323232"/>
                </a:solidFill>
                <a:latin typeface="Cooper BT Medium"/>
                <a:ea typeface="Cooper BT Medium"/>
                <a:cs typeface="Cooper BT Medium"/>
                <a:sym typeface="Cooper BT Medium"/>
              </a:rPr>
              <a:t>How can I best reach them? </a:t>
            </a:r>
            <a:r>
              <a:rPr lang="en-US" sz="3000">
                <a:solidFill>
                  <a:srgbClr val="323232"/>
                </a:solidFill>
                <a:latin typeface="Cooper BT Light"/>
                <a:ea typeface="Cooper BT Light"/>
                <a:cs typeface="Cooper BT Light"/>
                <a:sym typeface="Cooper BT Light"/>
              </a:rPr>
              <a:t>(Short videos, newsletters, personal meetings, formal proposals)</a:t>
            </a:r>
          </a:p>
          <a:p>
            <a:pPr algn="l">
              <a:lnSpc>
                <a:spcPts val="3600"/>
              </a:lnSpc>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pic>
          <p:nvPicPr>
            <p:cNvPr name="Picture 3" id="3"/>
            <p:cNvPicPr>
              <a:picLocks noChangeAspect="true"/>
            </p:cNvPicPr>
            <p:nvPr/>
          </p:nvPicPr>
          <p:blipFill>
            <a:blip r:embed="rId2">
              <a:alphaModFix amt="35000"/>
            </a:blip>
            <a:srcRect l="0" t="28906" r="0" b="28906"/>
            <a:stretch>
              <a:fillRect/>
            </a:stretch>
          </p:blipFill>
          <p:spPr>
            <a:xfrm flipH="false" flipV="false">
              <a:off x="0" y="0"/>
              <a:ext cx="24384000" cy="13716000"/>
            </a:xfrm>
            <a:prstGeom prst="rect">
              <a:avLst/>
            </a:prstGeom>
          </p:spPr>
        </p:pic>
      </p:grpSp>
      <p:sp>
        <p:nvSpPr>
          <p:cNvPr name="AutoShape 4" id="4"/>
          <p:cNvSpPr/>
          <p:nvPr/>
        </p:nvSpPr>
        <p:spPr>
          <a:xfrm flipV="true">
            <a:off x="1175153" y="8381894"/>
            <a:ext cx="16084147" cy="0"/>
          </a:xfrm>
          <a:prstGeom prst="line">
            <a:avLst/>
          </a:prstGeom>
          <a:ln cap="flat" w="19050">
            <a:solidFill>
              <a:srgbClr val="FFFFFF"/>
            </a:solidFill>
            <a:prstDash val="solid"/>
            <a:headEnd type="none" len="sm" w="sm"/>
            <a:tailEnd type="none" len="sm" w="sm"/>
          </a:ln>
        </p:spPr>
      </p:sp>
      <p:sp>
        <p:nvSpPr>
          <p:cNvPr name="Freeform 5" id="5"/>
          <p:cNvSpPr/>
          <p:nvPr/>
        </p:nvSpPr>
        <p:spPr>
          <a:xfrm flipH="false" flipV="false" rot="0">
            <a:off x="-331062" y="-202064"/>
            <a:ext cx="19099983" cy="783317"/>
          </a:xfrm>
          <a:custGeom>
            <a:avLst/>
            <a:gdLst/>
            <a:ahLst/>
            <a:cxnLst/>
            <a:rect r="r" b="b" t="t" l="l"/>
            <a:pathLst>
              <a:path h="783317" w="19099983">
                <a:moveTo>
                  <a:pt x="0" y="0"/>
                </a:moveTo>
                <a:lnTo>
                  <a:pt x="19099983" y="0"/>
                </a:lnTo>
                <a:lnTo>
                  <a:pt x="19099983" y="783316"/>
                </a:lnTo>
                <a:lnTo>
                  <a:pt x="0" y="783316"/>
                </a:lnTo>
                <a:lnTo>
                  <a:pt x="0" y="0"/>
                </a:lnTo>
                <a:close/>
              </a:path>
            </a:pathLst>
          </a:custGeom>
          <a:blipFill>
            <a:blip r:embed="rId3">
              <a:extLst>
                <a:ext uri="{96DAC541-7B7A-43D3-8B79-37D633B846F1}">
                  <asvg:svgBlip xmlns:asvg="http://schemas.microsoft.com/office/drawing/2016/SVG/main" r:embed="rId4"/>
                </a:ext>
              </a:extLst>
            </a:blip>
            <a:stretch>
              <a:fillRect l="0" t="-959573" r="0" b="0"/>
            </a:stretch>
          </a:blipFill>
        </p:spPr>
      </p:sp>
      <p:sp>
        <p:nvSpPr>
          <p:cNvPr name="TextBox 6" id="6"/>
          <p:cNvSpPr txBox="true"/>
          <p:nvPr/>
        </p:nvSpPr>
        <p:spPr>
          <a:xfrm rot="0">
            <a:off x="1442721" y="4317804"/>
            <a:ext cx="15361887" cy="2038350"/>
          </a:xfrm>
          <a:prstGeom prst="rect">
            <a:avLst/>
          </a:prstGeom>
        </p:spPr>
        <p:txBody>
          <a:bodyPr anchor="t" rtlCol="false" tIns="0" lIns="0" bIns="0" rIns="0">
            <a:spAutoFit/>
          </a:bodyPr>
          <a:lstStyle/>
          <a:p>
            <a:pPr algn="l">
              <a:lnSpc>
                <a:spcPts val="16015"/>
              </a:lnSpc>
            </a:pPr>
            <a:r>
              <a:rPr lang="en-US" sz="13346">
                <a:solidFill>
                  <a:srgbClr val="FFFFFF"/>
                </a:solidFill>
                <a:latin typeface="Cooper BT Medium"/>
                <a:ea typeface="Cooper BT Medium"/>
                <a:cs typeface="Cooper BT Medium"/>
                <a:sym typeface="Cooper BT Medium"/>
              </a:rPr>
              <a:t>Impact storytelling</a:t>
            </a:r>
          </a:p>
        </p:txBody>
      </p:sp>
      <p:sp>
        <p:nvSpPr>
          <p:cNvPr name="TextBox 7" id="7"/>
          <p:cNvSpPr txBox="true"/>
          <p:nvPr/>
        </p:nvSpPr>
        <p:spPr>
          <a:xfrm rot="0">
            <a:off x="1442721" y="8723258"/>
            <a:ext cx="4916894" cy="389254"/>
          </a:xfrm>
          <a:prstGeom prst="rect">
            <a:avLst/>
          </a:prstGeom>
        </p:spPr>
        <p:txBody>
          <a:bodyPr anchor="t" rtlCol="false" tIns="0" lIns="0" bIns="0" rIns="0">
            <a:spAutoFit/>
          </a:bodyPr>
          <a:lstStyle/>
          <a:p>
            <a:pPr algn="l">
              <a:lnSpc>
                <a:spcPts val="3220"/>
              </a:lnSpc>
            </a:pPr>
            <a:r>
              <a:rPr lang="en-US" sz="2300">
                <a:solidFill>
                  <a:srgbClr val="FFFFFF"/>
                </a:solidFill>
                <a:latin typeface="Inter"/>
                <a:ea typeface="Inter"/>
                <a:cs typeface="Inter"/>
                <a:sym typeface="Inter"/>
              </a:rPr>
              <a:t>Developed by Rachael Kirui</a:t>
            </a:r>
          </a:p>
        </p:txBody>
      </p:sp>
      <p:sp>
        <p:nvSpPr>
          <p:cNvPr name="TextBox 8" id="8"/>
          <p:cNvSpPr txBox="true"/>
          <p:nvPr/>
        </p:nvSpPr>
        <p:spPr>
          <a:xfrm rot="0">
            <a:off x="-639958" y="6599342"/>
            <a:ext cx="9858888" cy="581025"/>
          </a:xfrm>
          <a:prstGeom prst="rect">
            <a:avLst/>
          </a:prstGeom>
        </p:spPr>
        <p:txBody>
          <a:bodyPr anchor="t" rtlCol="false" tIns="0" lIns="0" bIns="0" rIns="0">
            <a:spAutoFit/>
          </a:bodyPr>
          <a:lstStyle/>
          <a:p>
            <a:pPr algn="ctr">
              <a:lnSpc>
                <a:spcPts val="4618"/>
              </a:lnSpc>
            </a:pPr>
            <a:r>
              <a:rPr lang="en-US" sz="3848">
                <a:solidFill>
                  <a:srgbClr val="FFBD59"/>
                </a:solidFill>
                <a:latin typeface="Cooper BT Light"/>
                <a:ea typeface="Cooper BT Light"/>
                <a:cs typeface="Cooper BT Light"/>
                <a:sym typeface="Cooper BT Light"/>
              </a:rPr>
              <a:t>Combine data + emotion</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366081" y="-138522"/>
            <a:ext cx="7090951" cy="10592659"/>
            <a:chOff x="0" y="0"/>
            <a:chExt cx="1530488" cy="2286285"/>
          </a:xfrm>
        </p:grpSpPr>
        <p:sp>
          <p:nvSpPr>
            <p:cNvPr name="Freeform 3" id="3"/>
            <p:cNvSpPr/>
            <p:nvPr/>
          </p:nvSpPr>
          <p:spPr>
            <a:xfrm flipH="false" flipV="false" rot="0">
              <a:off x="0" y="0"/>
              <a:ext cx="1530488" cy="2286285"/>
            </a:xfrm>
            <a:custGeom>
              <a:avLst/>
              <a:gdLst/>
              <a:ahLst/>
              <a:cxnLst/>
              <a:rect r="r" b="b" t="t" l="l"/>
              <a:pathLst>
                <a:path h="2286285" w="1530488">
                  <a:moveTo>
                    <a:pt x="0" y="0"/>
                  </a:moveTo>
                  <a:lnTo>
                    <a:pt x="1530488" y="0"/>
                  </a:lnTo>
                  <a:lnTo>
                    <a:pt x="1530488" y="2286285"/>
                  </a:lnTo>
                  <a:lnTo>
                    <a:pt x="0" y="2286285"/>
                  </a:lnTo>
                  <a:close/>
                </a:path>
              </a:pathLst>
            </a:custGeom>
            <a:blipFill>
              <a:blip r:embed="rId2"/>
              <a:stretch>
                <a:fillRect l="-124635" t="0" r="0" b="0"/>
              </a:stretch>
            </a:blipFill>
          </p:spPr>
        </p:sp>
      </p:grpSp>
      <p:sp>
        <p:nvSpPr>
          <p:cNvPr name="Freeform 4" id="4"/>
          <p:cNvSpPr/>
          <p:nvPr/>
        </p:nvSpPr>
        <p:spPr>
          <a:xfrm flipH="false" flipV="false" rot="5400000">
            <a:off x="5964289" y="4160643"/>
            <a:ext cx="10803585" cy="1449129"/>
          </a:xfrm>
          <a:custGeom>
            <a:avLst/>
            <a:gdLst/>
            <a:ahLst/>
            <a:cxnLst/>
            <a:rect r="r" b="b" t="t" l="l"/>
            <a:pathLst>
              <a:path h="1449129" w="10803585">
                <a:moveTo>
                  <a:pt x="0" y="0"/>
                </a:moveTo>
                <a:lnTo>
                  <a:pt x="10803585" y="0"/>
                </a:lnTo>
                <a:lnTo>
                  <a:pt x="10803585" y="1449129"/>
                </a:lnTo>
                <a:lnTo>
                  <a:pt x="0" y="1449129"/>
                </a:lnTo>
                <a:lnTo>
                  <a:pt x="0" y="0"/>
                </a:lnTo>
                <a:close/>
              </a:path>
            </a:pathLst>
          </a:custGeom>
          <a:blipFill>
            <a:blip r:embed="rId3">
              <a:extLst>
                <a:ext uri="{96DAC541-7B7A-43D3-8B79-37D633B846F1}">
                  <asvg:svgBlip xmlns:asvg="http://schemas.microsoft.com/office/drawing/2016/SVG/main" r:embed="rId4"/>
                </a:ext>
              </a:extLst>
            </a:blip>
            <a:stretch>
              <a:fillRect l="0" t="-223963" r="0" b="0"/>
            </a:stretch>
          </a:blipFill>
        </p:spPr>
      </p:sp>
      <p:grpSp>
        <p:nvGrpSpPr>
          <p:cNvPr name="Group 5" id="5"/>
          <p:cNvGrpSpPr/>
          <p:nvPr/>
        </p:nvGrpSpPr>
        <p:grpSpPr>
          <a:xfrm rot="0">
            <a:off x="-197842" y="5157807"/>
            <a:ext cx="6394893" cy="5296329"/>
            <a:chOff x="0" y="0"/>
            <a:chExt cx="1380253" cy="1143143"/>
          </a:xfrm>
        </p:grpSpPr>
        <p:sp>
          <p:nvSpPr>
            <p:cNvPr name="Freeform 6" id="6"/>
            <p:cNvSpPr/>
            <p:nvPr/>
          </p:nvSpPr>
          <p:spPr>
            <a:xfrm flipH="false" flipV="false" rot="0">
              <a:off x="0" y="0"/>
              <a:ext cx="1380253" cy="1143143"/>
            </a:xfrm>
            <a:custGeom>
              <a:avLst/>
              <a:gdLst/>
              <a:ahLst/>
              <a:cxnLst/>
              <a:rect r="r" b="b" t="t" l="l"/>
              <a:pathLst>
                <a:path h="1143143" w="1380253">
                  <a:moveTo>
                    <a:pt x="0" y="0"/>
                  </a:moveTo>
                  <a:lnTo>
                    <a:pt x="1380253" y="0"/>
                  </a:lnTo>
                  <a:lnTo>
                    <a:pt x="1380253" y="1143143"/>
                  </a:lnTo>
                  <a:lnTo>
                    <a:pt x="0" y="1143143"/>
                  </a:lnTo>
                  <a:close/>
                </a:path>
              </a:pathLst>
            </a:custGeom>
            <a:blipFill>
              <a:blip r:embed="rId5"/>
              <a:stretch>
                <a:fillRect l="-23618" t="0" r="-23618" b="0"/>
              </a:stretch>
            </a:blipFill>
          </p:spPr>
        </p:sp>
      </p:grpSp>
      <p:grpSp>
        <p:nvGrpSpPr>
          <p:cNvPr name="Group 7" id="7"/>
          <p:cNvGrpSpPr/>
          <p:nvPr/>
        </p:nvGrpSpPr>
        <p:grpSpPr>
          <a:xfrm rot="0">
            <a:off x="7894427" y="53972"/>
            <a:ext cx="7359631" cy="3188717"/>
            <a:chOff x="0" y="0"/>
            <a:chExt cx="1938339" cy="839827"/>
          </a:xfrm>
        </p:grpSpPr>
        <p:sp>
          <p:nvSpPr>
            <p:cNvPr name="Freeform 8" id="8"/>
            <p:cNvSpPr/>
            <p:nvPr/>
          </p:nvSpPr>
          <p:spPr>
            <a:xfrm flipH="false" flipV="false" rot="0">
              <a:off x="0" y="0"/>
              <a:ext cx="1938339" cy="839827"/>
            </a:xfrm>
            <a:custGeom>
              <a:avLst/>
              <a:gdLst/>
              <a:ahLst/>
              <a:cxnLst/>
              <a:rect r="r" b="b" t="t" l="l"/>
              <a:pathLst>
                <a:path h="839827" w="1938339">
                  <a:moveTo>
                    <a:pt x="0" y="0"/>
                  </a:moveTo>
                  <a:lnTo>
                    <a:pt x="1938339" y="0"/>
                  </a:lnTo>
                  <a:lnTo>
                    <a:pt x="1938339" y="839827"/>
                  </a:lnTo>
                  <a:lnTo>
                    <a:pt x="0" y="839827"/>
                  </a:lnTo>
                  <a:close/>
                </a:path>
              </a:pathLst>
            </a:custGeom>
            <a:solidFill>
              <a:srgbClr val="1D2D2B"/>
            </a:solidFill>
          </p:spPr>
        </p:sp>
        <p:sp>
          <p:nvSpPr>
            <p:cNvPr name="TextBox 9" id="9"/>
            <p:cNvSpPr txBox="true"/>
            <p:nvPr/>
          </p:nvSpPr>
          <p:spPr>
            <a:xfrm>
              <a:off x="0" y="-19050"/>
              <a:ext cx="1938339" cy="858877"/>
            </a:xfrm>
            <a:prstGeom prst="rect">
              <a:avLst/>
            </a:prstGeom>
          </p:spPr>
          <p:txBody>
            <a:bodyPr anchor="ctr" rtlCol="false" tIns="50800" lIns="50800" bIns="50800" rIns="50800"/>
            <a:lstStyle/>
            <a:p>
              <a:pPr algn="ctr">
                <a:lnSpc>
                  <a:spcPts val="2999"/>
                </a:lnSpc>
              </a:pPr>
            </a:p>
          </p:txBody>
        </p:sp>
      </p:grpSp>
      <p:grpSp>
        <p:nvGrpSpPr>
          <p:cNvPr name="Group 10" id="10"/>
          <p:cNvGrpSpPr/>
          <p:nvPr/>
        </p:nvGrpSpPr>
        <p:grpSpPr>
          <a:xfrm rot="0">
            <a:off x="7894427" y="3576191"/>
            <a:ext cx="7359631" cy="3188717"/>
            <a:chOff x="0" y="0"/>
            <a:chExt cx="1938339" cy="839827"/>
          </a:xfrm>
        </p:grpSpPr>
        <p:sp>
          <p:nvSpPr>
            <p:cNvPr name="Freeform 11" id="11"/>
            <p:cNvSpPr/>
            <p:nvPr/>
          </p:nvSpPr>
          <p:spPr>
            <a:xfrm flipH="false" flipV="false" rot="0">
              <a:off x="0" y="0"/>
              <a:ext cx="1938339" cy="839827"/>
            </a:xfrm>
            <a:custGeom>
              <a:avLst/>
              <a:gdLst/>
              <a:ahLst/>
              <a:cxnLst/>
              <a:rect r="r" b="b" t="t" l="l"/>
              <a:pathLst>
                <a:path h="839827" w="1938339">
                  <a:moveTo>
                    <a:pt x="0" y="0"/>
                  </a:moveTo>
                  <a:lnTo>
                    <a:pt x="1938339" y="0"/>
                  </a:lnTo>
                  <a:lnTo>
                    <a:pt x="1938339" y="839827"/>
                  </a:lnTo>
                  <a:lnTo>
                    <a:pt x="0" y="839827"/>
                  </a:lnTo>
                  <a:close/>
                </a:path>
              </a:pathLst>
            </a:custGeom>
            <a:solidFill>
              <a:srgbClr val="1D2D2B"/>
            </a:solidFill>
          </p:spPr>
        </p:sp>
        <p:sp>
          <p:nvSpPr>
            <p:cNvPr name="TextBox 12" id="12"/>
            <p:cNvSpPr txBox="true"/>
            <p:nvPr/>
          </p:nvSpPr>
          <p:spPr>
            <a:xfrm>
              <a:off x="0" y="-19050"/>
              <a:ext cx="1938339" cy="858877"/>
            </a:xfrm>
            <a:prstGeom prst="rect">
              <a:avLst/>
            </a:prstGeom>
          </p:spPr>
          <p:txBody>
            <a:bodyPr anchor="ctr" rtlCol="false" tIns="50800" lIns="50800" bIns="50800" rIns="50800"/>
            <a:lstStyle/>
            <a:p>
              <a:pPr algn="ctr">
                <a:lnSpc>
                  <a:spcPts val="2999"/>
                </a:lnSpc>
              </a:pPr>
            </a:p>
          </p:txBody>
        </p:sp>
      </p:grpSp>
      <p:grpSp>
        <p:nvGrpSpPr>
          <p:cNvPr name="Group 13" id="13"/>
          <p:cNvGrpSpPr/>
          <p:nvPr/>
        </p:nvGrpSpPr>
        <p:grpSpPr>
          <a:xfrm rot="0">
            <a:off x="-197842" y="-270813"/>
            <a:ext cx="2281643" cy="1726650"/>
            <a:chOff x="0" y="0"/>
            <a:chExt cx="600927" cy="454755"/>
          </a:xfrm>
        </p:grpSpPr>
        <p:sp>
          <p:nvSpPr>
            <p:cNvPr name="Freeform 14" id="14"/>
            <p:cNvSpPr/>
            <p:nvPr/>
          </p:nvSpPr>
          <p:spPr>
            <a:xfrm flipH="false" flipV="false" rot="0">
              <a:off x="0" y="0"/>
              <a:ext cx="600927" cy="454755"/>
            </a:xfrm>
            <a:custGeom>
              <a:avLst/>
              <a:gdLst/>
              <a:ahLst/>
              <a:cxnLst/>
              <a:rect r="r" b="b" t="t" l="l"/>
              <a:pathLst>
                <a:path h="454755" w="600927">
                  <a:moveTo>
                    <a:pt x="0" y="0"/>
                  </a:moveTo>
                  <a:lnTo>
                    <a:pt x="600927" y="0"/>
                  </a:lnTo>
                  <a:lnTo>
                    <a:pt x="600927" y="454755"/>
                  </a:lnTo>
                  <a:lnTo>
                    <a:pt x="0" y="454755"/>
                  </a:lnTo>
                  <a:close/>
                </a:path>
              </a:pathLst>
            </a:custGeom>
            <a:solidFill>
              <a:srgbClr val="1D2D2B"/>
            </a:solidFill>
          </p:spPr>
        </p:sp>
        <p:sp>
          <p:nvSpPr>
            <p:cNvPr name="TextBox 15" id="15"/>
            <p:cNvSpPr txBox="true"/>
            <p:nvPr/>
          </p:nvSpPr>
          <p:spPr>
            <a:xfrm>
              <a:off x="0" y="-19050"/>
              <a:ext cx="600927" cy="473805"/>
            </a:xfrm>
            <a:prstGeom prst="rect">
              <a:avLst/>
            </a:prstGeom>
          </p:spPr>
          <p:txBody>
            <a:bodyPr anchor="ctr" rtlCol="false" tIns="50800" lIns="50800" bIns="50800" rIns="50800"/>
            <a:lstStyle/>
            <a:p>
              <a:pPr algn="ctr">
                <a:lnSpc>
                  <a:spcPts val="2999"/>
                </a:lnSpc>
              </a:pPr>
            </a:p>
          </p:txBody>
        </p:sp>
      </p:grpSp>
      <p:grpSp>
        <p:nvGrpSpPr>
          <p:cNvPr name="Group 16" id="16"/>
          <p:cNvGrpSpPr/>
          <p:nvPr/>
        </p:nvGrpSpPr>
        <p:grpSpPr>
          <a:xfrm rot="0">
            <a:off x="7280789" y="895491"/>
            <a:ext cx="1227274" cy="1183877"/>
            <a:chOff x="0" y="0"/>
            <a:chExt cx="323233" cy="311803"/>
          </a:xfrm>
        </p:grpSpPr>
        <p:sp>
          <p:nvSpPr>
            <p:cNvPr name="Freeform 17" id="17"/>
            <p:cNvSpPr/>
            <p:nvPr/>
          </p:nvSpPr>
          <p:spPr>
            <a:xfrm flipH="false" flipV="false" rot="0">
              <a:off x="0" y="0"/>
              <a:ext cx="323233" cy="311803"/>
            </a:xfrm>
            <a:custGeom>
              <a:avLst/>
              <a:gdLst/>
              <a:ahLst/>
              <a:cxnLst/>
              <a:rect r="r" b="b" t="t" l="l"/>
              <a:pathLst>
                <a:path h="311803" w="323233">
                  <a:moveTo>
                    <a:pt x="0" y="0"/>
                  </a:moveTo>
                  <a:lnTo>
                    <a:pt x="323233" y="0"/>
                  </a:lnTo>
                  <a:lnTo>
                    <a:pt x="323233" y="311803"/>
                  </a:lnTo>
                  <a:lnTo>
                    <a:pt x="0" y="311803"/>
                  </a:lnTo>
                  <a:close/>
                </a:path>
              </a:pathLst>
            </a:custGeom>
            <a:solidFill>
              <a:srgbClr val="AF766C"/>
            </a:solidFill>
          </p:spPr>
        </p:sp>
        <p:sp>
          <p:nvSpPr>
            <p:cNvPr name="TextBox 18" id="18"/>
            <p:cNvSpPr txBox="true"/>
            <p:nvPr/>
          </p:nvSpPr>
          <p:spPr>
            <a:xfrm>
              <a:off x="0" y="-19050"/>
              <a:ext cx="323233" cy="330853"/>
            </a:xfrm>
            <a:prstGeom prst="rect">
              <a:avLst/>
            </a:prstGeom>
          </p:spPr>
          <p:txBody>
            <a:bodyPr anchor="ctr" rtlCol="false" tIns="50800" lIns="50800" bIns="50800" rIns="50800"/>
            <a:lstStyle/>
            <a:p>
              <a:pPr algn="ctr">
                <a:lnSpc>
                  <a:spcPts val="2999"/>
                </a:lnSpc>
              </a:pPr>
            </a:p>
          </p:txBody>
        </p:sp>
      </p:grpSp>
      <p:grpSp>
        <p:nvGrpSpPr>
          <p:cNvPr name="Group 19" id="19"/>
          <p:cNvGrpSpPr/>
          <p:nvPr/>
        </p:nvGrpSpPr>
        <p:grpSpPr>
          <a:xfrm rot="0">
            <a:off x="7280789" y="4337826"/>
            <a:ext cx="1227274" cy="1183877"/>
            <a:chOff x="0" y="0"/>
            <a:chExt cx="323233" cy="311803"/>
          </a:xfrm>
        </p:grpSpPr>
        <p:sp>
          <p:nvSpPr>
            <p:cNvPr name="Freeform 20" id="20"/>
            <p:cNvSpPr/>
            <p:nvPr/>
          </p:nvSpPr>
          <p:spPr>
            <a:xfrm flipH="false" flipV="false" rot="0">
              <a:off x="0" y="0"/>
              <a:ext cx="323233" cy="311803"/>
            </a:xfrm>
            <a:custGeom>
              <a:avLst/>
              <a:gdLst/>
              <a:ahLst/>
              <a:cxnLst/>
              <a:rect r="r" b="b" t="t" l="l"/>
              <a:pathLst>
                <a:path h="311803" w="323233">
                  <a:moveTo>
                    <a:pt x="0" y="0"/>
                  </a:moveTo>
                  <a:lnTo>
                    <a:pt x="323233" y="0"/>
                  </a:lnTo>
                  <a:lnTo>
                    <a:pt x="323233" y="311803"/>
                  </a:lnTo>
                  <a:lnTo>
                    <a:pt x="0" y="311803"/>
                  </a:lnTo>
                  <a:close/>
                </a:path>
              </a:pathLst>
            </a:custGeom>
            <a:solidFill>
              <a:srgbClr val="AF766C"/>
            </a:solidFill>
          </p:spPr>
        </p:sp>
        <p:sp>
          <p:nvSpPr>
            <p:cNvPr name="TextBox 21" id="21"/>
            <p:cNvSpPr txBox="true"/>
            <p:nvPr/>
          </p:nvSpPr>
          <p:spPr>
            <a:xfrm>
              <a:off x="0" y="-19050"/>
              <a:ext cx="323233" cy="330853"/>
            </a:xfrm>
            <a:prstGeom prst="rect">
              <a:avLst/>
            </a:prstGeom>
          </p:spPr>
          <p:txBody>
            <a:bodyPr anchor="ctr" rtlCol="false" tIns="50800" lIns="50800" bIns="50800" rIns="50800"/>
            <a:lstStyle/>
            <a:p>
              <a:pPr algn="ctr">
                <a:lnSpc>
                  <a:spcPts val="2999"/>
                </a:lnSpc>
              </a:pPr>
            </a:p>
          </p:txBody>
        </p:sp>
      </p:grpSp>
      <p:grpSp>
        <p:nvGrpSpPr>
          <p:cNvPr name="Group 22" id="22"/>
          <p:cNvGrpSpPr/>
          <p:nvPr/>
        </p:nvGrpSpPr>
        <p:grpSpPr>
          <a:xfrm rot="0">
            <a:off x="7894427" y="7098283"/>
            <a:ext cx="7359631" cy="3188717"/>
            <a:chOff x="0" y="0"/>
            <a:chExt cx="1938339" cy="839827"/>
          </a:xfrm>
        </p:grpSpPr>
        <p:sp>
          <p:nvSpPr>
            <p:cNvPr name="Freeform 23" id="23"/>
            <p:cNvSpPr/>
            <p:nvPr/>
          </p:nvSpPr>
          <p:spPr>
            <a:xfrm flipH="false" flipV="false" rot="0">
              <a:off x="0" y="0"/>
              <a:ext cx="1938339" cy="839827"/>
            </a:xfrm>
            <a:custGeom>
              <a:avLst/>
              <a:gdLst/>
              <a:ahLst/>
              <a:cxnLst/>
              <a:rect r="r" b="b" t="t" l="l"/>
              <a:pathLst>
                <a:path h="839827" w="1938339">
                  <a:moveTo>
                    <a:pt x="0" y="0"/>
                  </a:moveTo>
                  <a:lnTo>
                    <a:pt x="1938339" y="0"/>
                  </a:lnTo>
                  <a:lnTo>
                    <a:pt x="1938339" y="839827"/>
                  </a:lnTo>
                  <a:lnTo>
                    <a:pt x="0" y="839827"/>
                  </a:lnTo>
                  <a:close/>
                </a:path>
              </a:pathLst>
            </a:custGeom>
            <a:solidFill>
              <a:srgbClr val="1D2D2B"/>
            </a:solidFill>
          </p:spPr>
        </p:sp>
        <p:sp>
          <p:nvSpPr>
            <p:cNvPr name="TextBox 24" id="24"/>
            <p:cNvSpPr txBox="true"/>
            <p:nvPr/>
          </p:nvSpPr>
          <p:spPr>
            <a:xfrm>
              <a:off x="0" y="-19050"/>
              <a:ext cx="1938339" cy="858877"/>
            </a:xfrm>
            <a:prstGeom prst="rect">
              <a:avLst/>
            </a:prstGeom>
          </p:spPr>
          <p:txBody>
            <a:bodyPr anchor="ctr" rtlCol="false" tIns="50800" lIns="50800" bIns="50800" rIns="50800"/>
            <a:lstStyle/>
            <a:p>
              <a:pPr algn="ctr">
                <a:lnSpc>
                  <a:spcPts val="2999"/>
                </a:lnSpc>
              </a:pPr>
            </a:p>
          </p:txBody>
        </p:sp>
      </p:grpSp>
      <p:grpSp>
        <p:nvGrpSpPr>
          <p:cNvPr name="Group 25" id="25"/>
          <p:cNvGrpSpPr/>
          <p:nvPr/>
        </p:nvGrpSpPr>
        <p:grpSpPr>
          <a:xfrm rot="0">
            <a:off x="7280789" y="7805972"/>
            <a:ext cx="1227274" cy="1183877"/>
            <a:chOff x="0" y="0"/>
            <a:chExt cx="323233" cy="311803"/>
          </a:xfrm>
        </p:grpSpPr>
        <p:sp>
          <p:nvSpPr>
            <p:cNvPr name="Freeform 26" id="26"/>
            <p:cNvSpPr/>
            <p:nvPr/>
          </p:nvSpPr>
          <p:spPr>
            <a:xfrm flipH="false" flipV="false" rot="0">
              <a:off x="0" y="0"/>
              <a:ext cx="323233" cy="311803"/>
            </a:xfrm>
            <a:custGeom>
              <a:avLst/>
              <a:gdLst/>
              <a:ahLst/>
              <a:cxnLst/>
              <a:rect r="r" b="b" t="t" l="l"/>
              <a:pathLst>
                <a:path h="311803" w="323233">
                  <a:moveTo>
                    <a:pt x="0" y="0"/>
                  </a:moveTo>
                  <a:lnTo>
                    <a:pt x="323233" y="0"/>
                  </a:lnTo>
                  <a:lnTo>
                    <a:pt x="323233" y="311803"/>
                  </a:lnTo>
                  <a:lnTo>
                    <a:pt x="0" y="311803"/>
                  </a:lnTo>
                  <a:close/>
                </a:path>
              </a:pathLst>
            </a:custGeom>
            <a:solidFill>
              <a:srgbClr val="AF766C"/>
            </a:solidFill>
          </p:spPr>
        </p:sp>
        <p:sp>
          <p:nvSpPr>
            <p:cNvPr name="TextBox 27" id="27"/>
            <p:cNvSpPr txBox="true"/>
            <p:nvPr/>
          </p:nvSpPr>
          <p:spPr>
            <a:xfrm>
              <a:off x="0" y="-19050"/>
              <a:ext cx="323233" cy="330853"/>
            </a:xfrm>
            <a:prstGeom prst="rect">
              <a:avLst/>
            </a:prstGeom>
          </p:spPr>
          <p:txBody>
            <a:bodyPr anchor="ctr" rtlCol="false" tIns="50800" lIns="50800" bIns="50800" rIns="50800"/>
            <a:lstStyle/>
            <a:p>
              <a:pPr algn="ctr">
                <a:lnSpc>
                  <a:spcPts val="2999"/>
                </a:lnSpc>
              </a:pPr>
            </a:p>
          </p:txBody>
        </p:sp>
      </p:grpSp>
      <p:sp>
        <p:nvSpPr>
          <p:cNvPr name="Freeform 28" id="28"/>
          <p:cNvSpPr/>
          <p:nvPr/>
        </p:nvSpPr>
        <p:spPr>
          <a:xfrm flipH="false" flipV="false" rot="0">
            <a:off x="7482820" y="1050404"/>
            <a:ext cx="823214" cy="810866"/>
          </a:xfrm>
          <a:custGeom>
            <a:avLst/>
            <a:gdLst/>
            <a:ahLst/>
            <a:cxnLst/>
            <a:rect r="r" b="b" t="t" l="l"/>
            <a:pathLst>
              <a:path h="810866" w="823214">
                <a:moveTo>
                  <a:pt x="0" y="0"/>
                </a:moveTo>
                <a:lnTo>
                  <a:pt x="823214" y="0"/>
                </a:lnTo>
                <a:lnTo>
                  <a:pt x="823214" y="810865"/>
                </a:lnTo>
                <a:lnTo>
                  <a:pt x="0" y="8108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9" id="29"/>
          <p:cNvSpPr/>
          <p:nvPr/>
        </p:nvSpPr>
        <p:spPr>
          <a:xfrm flipH="false" flipV="false" rot="0">
            <a:off x="7448438" y="4500026"/>
            <a:ext cx="891977" cy="885287"/>
          </a:xfrm>
          <a:custGeom>
            <a:avLst/>
            <a:gdLst/>
            <a:ahLst/>
            <a:cxnLst/>
            <a:rect r="r" b="b" t="t" l="l"/>
            <a:pathLst>
              <a:path h="885287" w="891977">
                <a:moveTo>
                  <a:pt x="0" y="0"/>
                </a:moveTo>
                <a:lnTo>
                  <a:pt x="891977" y="0"/>
                </a:lnTo>
                <a:lnTo>
                  <a:pt x="891977" y="885287"/>
                </a:lnTo>
                <a:lnTo>
                  <a:pt x="0" y="88528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30" id="30"/>
          <p:cNvSpPr/>
          <p:nvPr/>
        </p:nvSpPr>
        <p:spPr>
          <a:xfrm flipH="false" flipV="false" rot="0">
            <a:off x="7482820" y="8078198"/>
            <a:ext cx="908742" cy="639424"/>
          </a:xfrm>
          <a:custGeom>
            <a:avLst/>
            <a:gdLst/>
            <a:ahLst/>
            <a:cxnLst/>
            <a:rect r="r" b="b" t="t" l="l"/>
            <a:pathLst>
              <a:path h="639424" w="908742">
                <a:moveTo>
                  <a:pt x="0" y="0"/>
                </a:moveTo>
                <a:lnTo>
                  <a:pt x="908741" y="0"/>
                </a:lnTo>
                <a:lnTo>
                  <a:pt x="908741" y="639424"/>
                </a:lnTo>
                <a:lnTo>
                  <a:pt x="0" y="63942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31" id="31"/>
          <p:cNvSpPr txBox="true"/>
          <p:nvPr/>
        </p:nvSpPr>
        <p:spPr>
          <a:xfrm rot="0">
            <a:off x="942979" y="2287647"/>
            <a:ext cx="4594745" cy="2114550"/>
          </a:xfrm>
          <a:prstGeom prst="rect">
            <a:avLst/>
          </a:prstGeom>
        </p:spPr>
        <p:txBody>
          <a:bodyPr anchor="t" rtlCol="false" tIns="0" lIns="0" bIns="0" rIns="0">
            <a:spAutoFit/>
          </a:bodyPr>
          <a:lstStyle/>
          <a:p>
            <a:pPr algn="l">
              <a:lnSpc>
                <a:spcPts val="8250"/>
              </a:lnSpc>
            </a:pPr>
            <a:r>
              <a:rPr lang="en-US" sz="7500">
                <a:solidFill>
                  <a:srgbClr val="323232"/>
                </a:solidFill>
                <a:latin typeface="Cooper BT Medium"/>
                <a:ea typeface="Cooper BT Medium"/>
                <a:cs typeface="Cooper BT Medium"/>
                <a:sym typeface="Cooper BT Medium"/>
              </a:rPr>
              <a:t>3 Core Elements</a:t>
            </a:r>
          </a:p>
        </p:txBody>
      </p:sp>
      <p:sp>
        <p:nvSpPr>
          <p:cNvPr name="TextBox 32" id="32"/>
          <p:cNvSpPr txBox="true"/>
          <p:nvPr/>
        </p:nvSpPr>
        <p:spPr>
          <a:xfrm rot="0">
            <a:off x="8873654" y="760375"/>
            <a:ext cx="4491701" cy="2070482"/>
          </a:xfrm>
          <a:prstGeom prst="rect">
            <a:avLst/>
          </a:prstGeom>
        </p:spPr>
        <p:txBody>
          <a:bodyPr anchor="t" rtlCol="false" tIns="0" lIns="0" bIns="0" rIns="0">
            <a:spAutoFit/>
          </a:bodyPr>
          <a:lstStyle/>
          <a:p>
            <a:pPr algn="l">
              <a:lnSpc>
                <a:spcPts val="5445"/>
              </a:lnSpc>
            </a:pPr>
            <a:r>
              <a:rPr lang="en-US" sz="4537">
                <a:solidFill>
                  <a:srgbClr val="FFFFFF"/>
                </a:solidFill>
                <a:latin typeface="Poppins"/>
                <a:ea typeface="Poppins"/>
                <a:cs typeface="Poppins"/>
                <a:sym typeface="Poppins"/>
              </a:rPr>
              <a:t>EMOTION- SPARKS CONNECTION</a:t>
            </a:r>
          </a:p>
        </p:txBody>
      </p:sp>
      <p:sp>
        <p:nvSpPr>
          <p:cNvPr name="TextBox 33" id="33"/>
          <p:cNvSpPr txBox="true"/>
          <p:nvPr/>
        </p:nvSpPr>
        <p:spPr>
          <a:xfrm rot="0">
            <a:off x="9045396" y="4421589"/>
            <a:ext cx="4491701" cy="1396196"/>
          </a:xfrm>
          <a:prstGeom prst="rect">
            <a:avLst/>
          </a:prstGeom>
        </p:spPr>
        <p:txBody>
          <a:bodyPr anchor="t" rtlCol="false" tIns="0" lIns="0" bIns="0" rIns="0">
            <a:spAutoFit/>
          </a:bodyPr>
          <a:lstStyle/>
          <a:p>
            <a:pPr algn="l">
              <a:lnSpc>
                <a:spcPts val="5445"/>
              </a:lnSpc>
            </a:pPr>
            <a:r>
              <a:rPr lang="en-US" sz="4537">
                <a:solidFill>
                  <a:srgbClr val="FFFFFF"/>
                </a:solidFill>
                <a:latin typeface="Poppins"/>
                <a:ea typeface="Poppins"/>
                <a:cs typeface="Poppins"/>
                <a:sym typeface="Poppins"/>
              </a:rPr>
              <a:t>DATA -BUILDS CREDIBILITY</a:t>
            </a:r>
          </a:p>
        </p:txBody>
      </p:sp>
      <p:sp>
        <p:nvSpPr>
          <p:cNvPr name="TextBox 34" id="34"/>
          <p:cNvSpPr txBox="true"/>
          <p:nvPr/>
        </p:nvSpPr>
        <p:spPr>
          <a:xfrm rot="0">
            <a:off x="9045396" y="7862104"/>
            <a:ext cx="5155845" cy="2744768"/>
          </a:xfrm>
          <a:prstGeom prst="rect">
            <a:avLst/>
          </a:prstGeom>
        </p:spPr>
        <p:txBody>
          <a:bodyPr anchor="t" rtlCol="false" tIns="0" lIns="0" bIns="0" rIns="0">
            <a:spAutoFit/>
          </a:bodyPr>
          <a:lstStyle/>
          <a:p>
            <a:pPr algn="l">
              <a:lnSpc>
                <a:spcPts val="5445"/>
              </a:lnSpc>
            </a:pPr>
            <a:r>
              <a:rPr lang="en-US" sz="4537">
                <a:solidFill>
                  <a:srgbClr val="FFFFFF"/>
                </a:solidFill>
                <a:latin typeface="Poppins"/>
                <a:ea typeface="Poppins"/>
                <a:cs typeface="Poppins"/>
                <a:sym typeface="Poppins"/>
              </a:rPr>
              <a:t>HUMAN FACE  -MAKES IT MEMORABLE</a:t>
            </a:r>
          </a:p>
          <a:p>
            <a:pPr algn="l">
              <a:lnSpc>
                <a:spcPts val="5445"/>
              </a:lnSpc>
            </a:pP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1D2D2B"/>
        </a:solidFill>
      </p:bgPr>
    </p:bg>
    <p:spTree>
      <p:nvGrpSpPr>
        <p:cNvPr id="1" name=""/>
        <p:cNvGrpSpPr/>
        <p:nvPr/>
      </p:nvGrpSpPr>
      <p:grpSpPr>
        <a:xfrm>
          <a:off x="0" y="0"/>
          <a:ext cx="0" cy="0"/>
          <a:chOff x="0" y="0"/>
          <a:chExt cx="0" cy="0"/>
        </a:xfrm>
      </p:grpSpPr>
      <p:grpSp>
        <p:nvGrpSpPr>
          <p:cNvPr name="Group 2" id="2"/>
          <p:cNvGrpSpPr/>
          <p:nvPr/>
        </p:nvGrpSpPr>
        <p:grpSpPr>
          <a:xfrm rot="0">
            <a:off x="9144000" y="-102870"/>
            <a:ext cx="9344324" cy="10637761"/>
            <a:chOff x="0" y="0"/>
            <a:chExt cx="9035989" cy="10286746"/>
          </a:xfrm>
        </p:grpSpPr>
        <p:sp>
          <p:nvSpPr>
            <p:cNvPr name="Freeform 3" id="3"/>
            <p:cNvSpPr/>
            <p:nvPr/>
          </p:nvSpPr>
          <p:spPr>
            <a:xfrm flipH="false" flipV="false" rot="0">
              <a:off x="-2794" y="-127"/>
              <a:ext cx="9038783" cy="10286873"/>
            </a:xfrm>
            <a:custGeom>
              <a:avLst/>
              <a:gdLst/>
              <a:ahLst/>
              <a:cxnLst/>
              <a:rect r="r" b="b" t="t" l="l"/>
              <a:pathLst>
                <a:path h="10286873" w="9038783">
                  <a:moveTo>
                    <a:pt x="9038783" y="10251440"/>
                  </a:moveTo>
                  <a:cubicBezTo>
                    <a:pt x="9038783" y="10284587"/>
                    <a:pt x="9027578" y="10286873"/>
                    <a:pt x="8998367" y="10286873"/>
                  </a:cubicBezTo>
                  <a:cubicBezTo>
                    <a:pt x="6000243" y="10286238"/>
                    <a:pt x="3002252" y="10286238"/>
                    <a:pt x="4128" y="10286238"/>
                  </a:cubicBezTo>
                  <a:cubicBezTo>
                    <a:pt x="0" y="10272395"/>
                    <a:pt x="6529" y="10259822"/>
                    <a:pt x="9597" y="10246995"/>
                  </a:cubicBezTo>
                  <a:cubicBezTo>
                    <a:pt x="141382" y="9685401"/>
                    <a:pt x="273301" y="9123934"/>
                    <a:pt x="405487" y="8562467"/>
                  </a:cubicBezTo>
                  <a:cubicBezTo>
                    <a:pt x="593962" y="7761986"/>
                    <a:pt x="782837" y="6961632"/>
                    <a:pt x="971179" y="6161151"/>
                  </a:cubicBezTo>
                  <a:cubicBezTo>
                    <a:pt x="1203805" y="5172583"/>
                    <a:pt x="1435897" y="4184015"/>
                    <a:pt x="1668389" y="3195574"/>
                  </a:cubicBezTo>
                  <a:cubicBezTo>
                    <a:pt x="1904616" y="2191385"/>
                    <a:pt x="2140977" y="1187323"/>
                    <a:pt x="2377871" y="183261"/>
                  </a:cubicBezTo>
                  <a:cubicBezTo>
                    <a:pt x="2392276" y="122174"/>
                    <a:pt x="2401480" y="59690"/>
                    <a:pt x="2424823" y="635"/>
                  </a:cubicBezTo>
                  <a:cubicBezTo>
                    <a:pt x="4616093" y="635"/>
                    <a:pt x="6807364" y="635"/>
                    <a:pt x="8998633" y="0"/>
                  </a:cubicBezTo>
                  <a:cubicBezTo>
                    <a:pt x="9028380" y="0"/>
                    <a:pt x="9038516" y="3429"/>
                    <a:pt x="9038516" y="35814"/>
                  </a:cubicBezTo>
                  <a:cubicBezTo>
                    <a:pt x="9037715" y="3441065"/>
                    <a:pt x="9037715" y="6846316"/>
                    <a:pt x="9038783" y="10251440"/>
                  </a:cubicBezTo>
                  <a:close/>
                </a:path>
              </a:pathLst>
            </a:custGeom>
            <a:blipFill>
              <a:blip r:embed="rId2"/>
              <a:stretch>
                <a:fillRect l="-25895" t="0" r="-25895" b="0"/>
              </a:stretch>
            </a:blipFill>
          </p:spPr>
        </p:sp>
      </p:grpSp>
      <p:sp>
        <p:nvSpPr>
          <p:cNvPr name="Freeform 4" id="4"/>
          <p:cNvSpPr/>
          <p:nvPr/>
        </p:nvSpPr>
        <p:spPr>
          <a:xfrm flipH="false" flipV="false" rot="0">
            <a:off x="1370460" y="743923"/>
            <a:ext cx="529870" cy="529870"/>
          </a:xfrm>
          <a:custGeom>
            <a:avLst/>
            <a:gdLst/>
            <a:ahLst/>
            <a:cxnLst/>
            <a:rect r="r" b="b" t="t" l="l"/>
            <a:pathLst>
              <a:path h="529870" w="529870">
                <a:moveTo>
                  <a:pt x="0" y="0"/>
                </a:moveTo>
                <a:lnTo>
                  <a:pt x="529871" y="0"/>
                </a:lnTo>
                <a:lnTo>
                  <a:pt x="529871" y="529870"/>
                </a:lnTo>
                <a:lnTo>
                  <a:pt x="0" y="52987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370460" y="3188085"/>
            <a:ext cx="529870" cy="529870"/>
          </a:xfrm>
          <a:custGeom>
            <a:avLst/>
            <a:gdLst/>
            <a:ahLst/>
            <a:cxnLst/>
            <a:rect r="r" b="b" t="t" l="l"/>
            <a:pathLst>
              <a:path h="529870" w="529870">
                <a:moveTo>
                  <a:pt x="0" y="0"/>
                </a:moveTo>
                <a:lnTo>
                  <a:pt x="529871" y="0"/>
                </a:lnTo>
                <a:lnTo>
                  <a:pt x="529871" y="529870"/>
                </a:lnTo>
                <a:lnTo>
                  <a:pt x="0" y="52987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10485027" y="6095070"/>
            <a:ext cx="9337343" cy="3575324"/>
          </a:xfrm>
          <a:prstGeom prst="rect">
            <a:avLst/>
          </a:prstGeom>
        </p:spPr>
        <p:txBody>
          <a:bodyPr anchor="t" rtlCol="false" tIns="0" lIns="0" bIns="0" rIns="0">
            <a:spAutoFit/>
          </a:bodyPr>
          <a:lstStyle/>
          <a:p>
            <a:pPr algn="l">
              <a:lnSpc>
                <a:spcPts val="14076"/>
              </a:lnSpc>
            </a:pPr>
            <a:r>
              <a:rPr lang="en-US" sz="11730">
                <a:solidFill>
                  <a:srgbClr val="FFFFFF"/>
                </a:solidFill>
                <a:latin typeface="Cooper BT Medium"/>
                <a:ea typeface="Cooper BT Medium"/>
                <a:cs typeface="Cooper BT Medium"/>
                <a:sym typeface="Cooper BT Medium"/>
              </a:rPr>
              <a:t>G.R.O.W Method</a:t>
            </a:r>
          </a:p>
        </p:txBody>
      </p:sp>
      <p:sp>
        <p:nvSpPr>
          <p:cNvPr name="Freeform 7" id="7"/>
          <p:cNvSpPr/>
          <p:nvPr/>
        </p:nvSpPr>
        <p:spPr>
          <a:xfrm flipH="false" flipV="false" rot="6181827">
            <a:off x="5083234" y="4005714"/>
            <a:ext cx="10803585" cy="1449129"/>
          </a:xfrm>
          <a:custGeom>
            <a:avLst/>
            <a:gdLst/>
            <a:ahLst/>
            <a:cxnLst/>
            <a:rect r="r" b="b" t="t" l="l"/>
            <a:pathLst>
              <a:path h="1449129" w="10803585">
                <a:moveTo>
                  <a:pt x="0" y="0"/>
                </a:moveTo>
                <a:lnTo>
                  <a:pt x="10803586" y="0"/>
                </a:lnTo>
                <a:lnTo>
                  <a:pt x="10803586" y="1449129"/>
                </a:lnTo>
                <a:lnTo>
                  <a:pt x="0" y="1449129"/>
                </a:lnTo>
                <a:lnTo>
                  <a:pt x="0" y="0"/>
                </a:lnTo>
                <a:close/>
              </a:path>
            </a:pathLst>
          </a:custGeom>
          <a:blipFill>
            <a:blip r:embed="rId5">
              <a:extLst>
                <a:ext uri="{96DAC541-7B7A-43D3-8B79-37D633B846F1}">
                  <asvg:svgBlip xmlns:asvg="http://schemas.microsoft.com/office/drawing/2016/SVG/main" r:embed="rId6"/>
                </a:ext>
              </a:extLst>
            </a:blip>
            <a:stretch>
              <a:fillRect l="0" t="-223963" r="0" b="0"/>
            </a:stretch>
          </a:blipFill>
        </p:spPr>
      </p:sp>
      <p:sp>
        <p:nvSpPr>
          <p:cNvPr name="Freeform 8" id="8"/>
          <p:cNvSpPr/>
          <p:nvPr/>
        </p:nvSpPr>
        <p:spPr>
          <a:xfrm flipH="false" flipV="false" rot="0">
            <a:off x="1370460" y="5573593"/>
            <a:ext cx="529870" cy="529870"/>
          </a:xfrm>
          <a:custGeom>
            <a:avLst/>
            <a:gdLst/>
            <a:ahLst/>
            <a:cxnLst/>
            <a:rect r="r" b="b" t="t" l="l"/>
            <a:pathLst>
              <a:path h="529870" w="529870">
                <a:moveTo>
                  <a:pt x="0" y="0"/>
                </a:moveTo>
                <a:lnTo>
                  <a:pt x="529871" y="0"/>
                </a:lnTo>
                <a:lnTo>
                  <a:pt x="529871" y="529870"/>
                </a:lnTo>
                <a:lnTo>
                  <a:pt x="0" y="52987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1370460" y="8017755"/>
            <a:ext cx="529870" cy="529870"/>
          </a:xfrm>
          <a:custGeom>
            <a:avLst/>
            <a:gdLst/>
            <a:ahLst/>
            <a:cxnLst/>
            <a:rect r="r" b="b" t="t" l="l"/>
            <a:pathLst>
              <a:path h="529870" w="529870">
                <a:moveTo>
                  <a:pt x="0" y="0"/>
                </a:moveTo>
                <a:lnTo>
                  <a:pt x="529871" y="0"/>
                </a:lnTo>
                <a:lnTo>
                  <a:pt x="529871" y="529870"/>
                </a:lnTo>
                <a:lnTo>
                  <a:pt x="0" y="52987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0" id="10"/>
          <p:cNvSpPr txBox="true"/>
          <p:nvPr/>
        </p:nvSpPr>
        <p:spPr>
          <a:xfrm rot="0">
            <a:off x="1370460" y="1595497"/>
            <a:ext cx="6223716" cy="1081673"/>
          </a:xfrm>
          <a:prstGeom prst="rect">
            <a:avLst/>
          </a:prstGeom>
        </p:spPr>
        <p:txBody>
          <a:bodyPr anchor="t" rtlCol="false" tIns="0" lIns="0" bIns="0" rIns="0">
            <a:spAutoFit/>
          </a:bodyPr>
          <a:lstStyle/>
          <a:p>
            <a:pPr algn="l">
              <a:lnSpc>
                <a:spcPts val="2855"/>
              </a:lnSpc>
            </a:pPr>
            <a:r>
              <a:rPr lang="en-US" sz="2039">
                <a:solidFill>
                  <a:srgbClr val="FFFFFF"/>
                </a:solidFill>
                <a:latin typeface="Inter"/>
                <a:ea typeface="Inter"/>
                <a:cs typeface="Inter"/>
                <a:sym typeface="Inter"/>
              </a:rPr>
              <a:t>Start with a farmer, youth, or community in a real agroecological setting. Give a name, a location. Set the soil.</a:t>
            </a:r>
          </a:p>
        </p:txBody>
      </p:sp>
      <p:sp>
        <p:nvSpPr>
          <p:cNvPr name="TextBox 11" id="11"/>
          <p:cNvSpPr txBox="true"/>
          <p:nvPr/>
        </p:nvSpPr>
        <p:spPr>
          <a:xfrm rot="0">
            <a:off x="1370460" y="3985131"/>
            <a:ext cx="6223716" cy="1081673"/>
          </a:xfrm>
          <a:prstGeom prst="rect">
            <a:avLst/>
          </a:prstGeom>
        </p:spPr>
        <p:txBody>
          <a:bodyPr anchor="t" rtlCol="false" tIns="0" lIns="0" bIns="0" rIns="0">
            <a:spAutoFit/>
          </a:bodyPr>
          <a:lstStyle/>
          <a:p>
            <a:pPr algn="l">
              <a:lnSpc>
                <a:spcPts val="2855"/>
              </a:lnSpc>
            </a:pPr>
            <a:r>
              <a:rPr lang="en-US" sz="2039">
                <a:solidFill>
                  <a:srgbClr val="FFFFFF"/>
                </a:solidFill>
                <a:latin typeface="Inter"/>
                <a:ea typeface="Inter"/>
                <a:cs typeface="Inter"/>
                <a:sym typeface="Inter"/>
              </a:rPr>
              <a:t>Add one clear result — number, change, stat. No jargon. Think “X families now grow 3 crops instead of 1.”</a:t>
            </a:r>
          </a:p>
        </p:txBody>
      </p:sp>
      <p:sp>
        <p:nvSpPr>
          <p:cNvPr name="TextBox 12" id="12"/>
          <p:cNvSpPr txBox="true"/>
          <p:nvPr/>
        </p:nvSpPr>
        <p:spPr>
          <a:xfrm rot="0">
            <a:off x="2170379" y="824404"/>
            <a:ext cx="6973621" cy="449464"/>
          </a:xfrm>
          <a:prstGeom prst="rect">
            <a:avLst/>
          </a:prstGeom>
        </p:spPr>
        <p:txBody>
          <a:bodyPr anchor="t" rtlCol="false" tIns="0" lIns="0" bIns="0" rIns="0">
            <a:spAutoFit/>
          </a:bodyPr>
          <a:lstStyle/>
          <a:p>
            <a:pPr algn="l">
              <a:lnSpc>
                <a:spcPts val="3399"/>
              </a:lnSpc>
            </a:pPr>
            <a:r>
              <a:rPr lang="en-US" sz="2832">
                <a:solidFill>
                  <a:srgbClr val="FFFFFF"/>
                </a:solidFill>
                <a:latin typeface="Poppins"/>
                <a:ea typeface="Poppins"/>
                <a:cs typeface="Poppins"/>
                <a:sym typeface="Poppins"/>
              </a:rPr>
              <a:t>GROUNDED IN REAL PEOPLE &amp; PLACE</a:t>
            </a:r>
          </a:p>
        </p:txBody>
      </p:sp>
      <p:sp>
        <p:nvSpPr>
          <p:cNvPr name="TextBox 13" id="13"/>
          <p:cNvSpPr txBox="true"/>
          <p:nvPr/>
        </p:nvSpPr>
        <p:spPr>
          <a:xfrm rot="0">
            <a:off x="2170379" y="3214038"/>
            <a:ext cx="6390804" cy="449464"/>
          </a:xfrm>
          <a:prstGeom prst="rect">
            <a:avLst/>
          </a:prstGeom>
        </p:spPr>
        <p:txBody>
          <a:bodyPr anchor="t" rtlCol="false" tIns="0" lIns="0" bIns="0" rIns="0">
            <a:spAutoFit/>
          </a:bodyPr>
          <a:lstStyle/>
          <a:p>
            <a:pPr algn="l">
              <a:lnSpc>
                <a:spcPts val="3399"/>
              </a:lnSpc>
            </a:pPr>
            <a:r>
              <a:rPr lang="en-US" sz="2832">
                <a:solidFill>
                  <a:srgbClr val="FFFFFF"/>
                </a:solidFill>
                <a:latin typeface="Poppins"/>
                <a:ea typeface="Poppins"/>
                <a:cs typeface="Poppins"/>
                <a:sym typeface="Poppins"/>
              </a:rPr>
              <a:t>RESULT-DRIVEN, BUT SIMPLE</a:t>
            </a:r>
          </a:p>
        </p:txBody>
      </p:sp>
      <p:sp>
        <p:nvSpPr>
          <p:cNvPr name="TextBox 14" id="14"/>
          <p:cNvSpPr txBox="true"/>
          <p:nvPr/>
        </p:nvSpPr>
        <p:spPr>
          <a:xfrm rot="0">
            <a:off x="1370460" y="6425167"/>
            <a:ext cx="6223716" cy="1081673"/>
          </a:xfrm>
          <a:prstGeom prst="rect">
            <a:avLst/>
          </a:prstGeom>
        </p:spPr>
        <p:txBody>
          <a:bodyPr anchor="t" rtlCol="false" tIns="0" lIns="0" bIns="0" rIns="0">
            <a:spAutoFit/>
          </a:bodyPr>
          <a:lstStyle/>
          <a:p>
            <a:pPr algn="l">
              <a:lnSpc>
                <a:spcPts val="2855"/>
              </a:lnSpc>
            </a:pPr>
            <a:r>
              <a:rPr lang="en-US" sz="2039">
                <a:solidFill>
                  <a:srgbClr val="FFFFFF"/>
                </a:solidFill>
                <a:latin typeface="Inter"/>
                <a:ea typeface="Inter"/>
                <a:cs typeface="Inter"/>
                <a:sym typeface="Inter"/>
              </a:rPr>
              <a:t>What changed over time? From problem → action → visible shift (soil, market, mindset, income, dignity).</a:t>
            </a:r>
          </a:p>
        </p:txBody>
      </p:sp>
      <p:sp>
        <p:nvSpPr>
          <p:cNvPr name="TextBox 15" id="15"/>
          <p:cNvSpPr txBox="true"/>
          <p:nvPr/>
        </p:nvSpPr>
        <p:spPr>
          <a:xfrm rot="0">
            <a:off x="1370460" y="8652400"/>
            <a:ext cx="6223716" cy="1081673"/>
          </a:xfrm>
          <a:prstGeom prst="rect">
            <a:avLst/>
          </a:prstGeom>
        </p:spPr>
        <p:txBody>
          <a:bodyPr anchor="t" rtlCol="false" tIns="0" lIns="0" bIns="0" rIns="0">
            <a:spAutoFit/>
          </a:bodyPr>
          <a:lstStyle/>
          <a:p>
            <a:pPr algn="l">
              <a:lnSpc>
                <a:spcPts val="2855"/>
              </a:lnSpc>
            </a:pPr>
            <a:r>
              <a:rPr lang="en-US" sz="2039">
                <a:solidFill>
                  <a:srgbClr val="FFFFFF"/>
                </a:solidFill>
                <a:latin typeface="Inter"/>
                <a:ea typeface="Inter"/>
                <a:cs typeface="Inter"/>
                <a:sym typeface="Inter"/>
              </a:rPr>
              <a:t>Emotion is what sticks. Include a quote, an image, or a reaction. “Now my children eat every day.” “The land is alive again.”</a:t>
            </a:r>
          </a:p>
        </p:txBody>
      </p:sp>
      <p:sp>
        <p:nvSpPr>
          <p:cNvPr name="TextBox 16" id="16"/>
          <p:cNvSpPr txBox="true"/>
          <p:nvPr/>
        </p:nvSpPr>
        <p:spPr>
          <a:xfrm rot="0">
            <a:off x="2062899" y="5187435"/>
            <a:ext cx="7188580" cy="1291242"/>
          </a:xfrm>
          <a:prstGeom prst="rect">
            <a:avLst/>
          </a:prstGeom>
        </p:spPr>
        <p:txBody>
          <a:bodyPr anchor="t" rtlCol="false" tIns="0" lIns="0" bIns="0" rIns="0">
            <a:spAutoFit/>
          </a:bodyPr>
          <a:lstStyle/>
          <a:p>
            <a:pPr algn="l">
              <a:lnSpc>
                <a:spcPts val="3399"/>
              </a:lnSpc>
            </a:pPr>
          </a:p>
          <a:p>
            <a:pPr algn="l">
              <a:lnSpc>
                <a:spcPts val="3399"/>
              </a:lnSpc>
            </a:pPr>
            <a:r>
              <a:rPr lang="en-US" sz="2832">
                <a:solidFill>
                  <a:srgbClr val="FFFFFF"/>
                </a:solidFill>
                <a:latin typeface="Poppins"/>
                <a:ea typeface="Poppins"/>
                <a:cs typeface="Poppins"/>
                <a:sym typeface="Poppins"/>
              </a:rPr>
              <a:t>O</a:t>
            </a:r>
            <a:r>
              <a:rPr lang="en-US" sz="2832">
                <a:solidFill>
                  <a:srgbClr val="FFFFFF"/>
                </a:solidFill>
                <a:latin typeface="Poppins"/>
                <a:ea typeface="Poppins"/>
                <a:cs typeface="Poppins"/>
                <a:sym typeface="Poppins"/>
              </a:rPr>
              <a:t>RGANIC FLOW OF CHANGE</a:t>
            </a:r>
          </a:p>
          <a:p>
            <a:pPr algn="l">
              <a:lnSpc>
                <a:spcPts val="3399"/>
              </a:lnSpc>
            </a:pPr>
          </a:p>
        </p:txBody>
      </p:sp>
      <p:sp>
        <p:nvSpPr>
          <p:cNvPr name="TextBox 17" id="17"/>
          <p:cNvSpPr txBox="true"/>
          <p:nvPr/>
        </p:nvSpPr>
        <p:spPr>
          <a:xfrm rot="0">
            <a:off x="2062899" y="7630666"/>
            <a:ext cx="5251880" cy="1291242"/>
          </a:xfrm>
          <a:prstGeom prst="rect">
            <a:avLst/>
          </a:prstGeom>
        </p:spPr>
        <p:txBody>
          <a:bodyPr anchor="t" rtlCol="false" tIns="0" lIns="0" bIns="0" rIns="0">
            <a:spAutoFit/>
          </a:bodyPr>
          <a:lstStyle/>
          <a:p>
            <a:pPr algn="l">
              <a:lnSpc>
                <a:spcPts val="3399"/>
              </a:lnSpc>
            </a:pPr>
          </a:p>
          <a:p>
            <a:pPr algn="l">
              <a:lnSpc>
                <a:spcPts val="3399"/>
              </a:lnSpc>
            </a:pPr>
            <a:r>
              <a:rPr lang="en-US" sz="2832">
                <a:solidFill>
                  <a:srgbClr val="FFFFFF"/>
                </a:solidFill>
                <a:latin typeface="Poppins"/>
                <a:ea typeface="Poppins"/>
                <a:cs typeface="Poppins"/>
                <a:sym typeface="Poppins"/>
              </a:rPr>
              <a:t>W</a:t>
            </a:r>
            <a:r>
              <a:rPr lang="en-US" sz="2832">
                <a:solidFill>
                  <a:srgbClr val="FFFFFF"/>
                </a:solidFill>
                <a:latin typeface="Poppins"/>
                <a:ea typeface="Poppins"/>
                <a:cs typeface="Poppins"/>
                <a:sym typeface="Poppins"/>
              </a:rPr>
              <a:t>OVEN WITH FEELING</a:t>
            </a:r>
          </a:p>
          <a:p>
            <a:pPr algn="l">
              <a:lnSpc>
                <a:spcPts val="3399"/>
              </a:lnSpc>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0">
            <a:off x="-331062" y="-410708"/>
            <a:ext cx="19099983" cy="783317"/>
          </a:xfrm>
          <a:custGeom>
            <a:avLst/>
            <a:gdLst/>
            <a:ahLst/>
            <a:cxnLst/>
            <a:rect r="r" b="b" t="t" l="l"/>
            <a:pathLst>
              <a:path h="783317" w="19099983">
                <a:moveTo>
                  <a:pt x="0" y="0"/>
                </a:moveTo>
                <a:lnTo>
                  <a:pt x="19099983" y="0"/>
                </a:lnTo>
                <a:lnTo>
                  <a:pt x="19099983" y="783316"/>
                </a:lnTo>
                <a:lnTo>
                  <a:pt x="0" y="783316"/>
                </a:lnTo>
                <a:lnTo>
                  <a:pt x="0" y="0"/>
                </a:lnTo>
                <a:close/>
              </a:path>
            </a:pathLst>
          </a:custGeom>
          <a:blipFill>
            <a:blip r:embed="rId3">
              <a:extLst>
                <a:ext uri="{96DAC541-7B7A-43D3-8B79-37D633B846F1}">
                  <asvg:svgBlip xmlns:asvg="http://schemas.microsoft.com/office/drawing/2016/SVG/main" r:embed="rId4"/>
                </a:ext>
              </a:extLst>
            </a:blip>
            <a:stretch>
              <a:fillRect l="0" t="-959573" r="0" b="0"/>
            </a:stretch>
          </a:blipFill>
        </p:spPr>
      </p:sp>
      <p:sp>
        <p:nvSpPr>
          <p:cNvPr name="TextBox 4" id="4"/>
          <p:cNvSpPr txBox="true"/>
          <p:nvPr/>
        </p:nvSpPr>
        <p:spPr>
          <a:xfrm rot="0">
            <a:off x="3804360" y="2086412"/>
            <a:ext cx="10679279" cy="1143000"/>
          </a:xfrm>
          <a:prstGeom prst="rect">
            <a:avLst/>
          </a:prstGeom>
        </p:spPr>
        <p:txBody>
          <a:bodyPr anchor="t" rtlCol="false" tIns="0" lIns="0" bIns="0" rIns="0">
            <a:spAutoFit/>
          </a:bodyPr>
          <a:lstStyle/>
          <a:p>
            <a:pPr algn="ctr">
              <a:lnSpc>
                <a:spcPts val="9000"/>
              </a:lnSpc>
            </a:pPr>
            <a:r>
              <a:rPr lang="en-US" sz="7500">
                <a:solidFill>
                  <a:srgbClr val="FFFFFF"/>
                </a:solidFill>
                <a:latin typeface="Cooper BT Medium"/>
                <a:ea typeface="Cooper BT Medium"/>
                <a:cs typeface="Cooper BT Medium"/>
                <a:sym typeface="Cooper BT Medium"/>
              </a:rPr>
              <a:t>Open Critique</a:t>
            </a:r>
          </a:p>
        </p:txBody>
      </p:sp>
      <p:sp>
        <p:nvSpPr>
          <p:cNvPr name="TextBox 5" id="5"/>
          <p:cNvSpPr txBox="true"/>
          <p:nvPr/>
        </p:nvSpPr>
        <p:spPr>
          <a:xfrm rot="0">
            <a:off x="2640287" y="4557712"/>
            <a:ext cx="12736848" cy="1757362"/>
          </a:xfrm>
          <a:prstGeom prst="rect">
            <a:avLst/>
          </a:prstGeom>
        </p:spPr>
        <p:txBody>
          <a:bodyPr anchor="t" rtlCol="false" tIns="0" lIns="0" bIns="0" rIns="0">
            <a:spAutoFit/>
          </a:bodyPr>
          <a:lstStyle/>
          <a:p>
            <a:pPr algn="ctr">
              <a:lnSpc>
                <a:spcPts val="4618"/>
              </a:lnSpc>
            </a:pPr>
            <a:r>
              <a:rPr lang="en-US" sz="3848">
                <a:solidFill>
                  <a:srgbClr val="FFBD59"/>
                </a:solidFill>
                <a:latin typeface="Cooper BT Medium"/>
                <a:ea typeface="Cooper BT Medium"/>
                <a:cs typeface="Cooper BT Medium"/>
                <a:sym typeface="Cooper BT Medium"/>
              </a:rPr>
              <a:t>Our integrated pest management program reduced crop losses by 42% across 6 counties. Adoption rate of the practices was 57.3%, with a 22% increase in yields.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0">
            <a:off x="-331062" y="-410708"/>
            <a:ext cx="19099983" cy="783317"/>
          </a:xfrm>
          <a:custGeom>
            <a:avLst/>
            <a:gdLst/>
            <a:ahLst/>
            <a:cxnLst/>
            <a:rect r="r" b="b" t="t" l="l"/>
            <a:pathLst>
              <a:path h="783317" w="19099983">
                <a:moveTo>
                  <a:pt x="0" y="0"/>
                </a:moveTo>
                <a:lnTo>
                  <a:pt x="19099983" y="0"/>
                </a:lnTo>
                <a:lnTo>
                  <a:pt x="19099983" y="783316"/>
                </a:lnTo>
                <a:lnTo>
                  <a:pt x="0" y="783316"/>
                </a:lnTo>
                <a:lnTo>
                  <a:pt x="0" y="0"/>
                </a:lnTo>
                <a:close/>
              </a:path>
            </a:pathLst>
          </a:custGeom>
          <a:blipFill>
            <a:blip r:embed="rId3">
              <a:extLst>
                <a:ext uri="{96DAC541-7B7A-43D3-8B79-37D633B846F1}">
                  <asvg:svgBlip xmlns:asvg="http://schemas.microsoft.com/office/drawing/2016/SVG/main" r:embed="rId4"/>
                </a:ext>
              </a:extLst>
            </a:blip>
            <a:stretch>
              <a:fillRect l="0" t="-959573" r="0" b="0"/>
            </a:stretch>
          </a:blipFill>
        </p:spPr>
      </p:sp>
      <p:sp>
        <p:nvSpPr>
          <p:cNvPr name="TextBox 4" id="4"/>
          <p:cNvSpPr txBox="true"/>
          <p:nvPr/>
        </p:nvSpPr>
        <p:spPr>
          <a:xfrm rot="0">
            <a:off x="3804360" y="2086412"/>
            <a:ext cx="10679279" cy="1143000"/>
          </a:xfrm>
          <a:prstGeom prst="rect">
            <a:avLst/>
          </a:prstGeom>
        </p:spPr>
        <p:txBody>
          <a:bodyPr anchor="t" rtlCol="false" tIns="0" lIns="0" bIns="0" rIns="0">
            <a:spAutoFit/>
          </a:bodyPr>
          <a:lstStyle/>
          <a:p>
            <a:pPr algn="ctr">
              <a:lnSpc>
                <a:spcPts val="9000"/>
              </a:lnSpc>
            </a:pPr>
            <a:r>
              <a:rPr lang="en-US" sz="7500">
                <a:solidFill>
                  <a:srgbClr val="1D2D2B"/>
                </a:solidFill>
                <a:latin typeface="Cooper BT Medium"/>
                <a:ea typeface="Cooper BT Medium"/>
                <a:cs typeface="Cooper BT Medium"/>
                <a:sym typeface="Cooper BT Medium"/>
              </a:rPr>
              <a:t>Good example</a:t>
            </a:r>
          </a:p>
        </p:txBody>
      </p:sp>
      <p:sp>
        <p:nvSpPr>
          <p:cNvPr name="TextBox 5" id="5"/>
          <p:cNvSpPr txBox="true"/>
          <p:nvPr/>
        </p:nvSpPr>
        <p:spPr>
          <a:xfrm rot="0">
            <a:off x="2640287" y="4557712"/>
            <a:ext cx="12736848" cy="3514725"/>
          </a:xfrm>
          <a:prstGeom prst="rect">
            <a:avLst/>
          </a:prstGeom>
        </p:spPr>
        <p:txBody>
          <a:bodyPr anchor="t" rtlCol="false" tIns="0" lIns="0" bIns="0" rIns="0">
            <a:spAutoFit/>
          </a:bodyPr>
          <a:lstStyle/>
          <a:p>
            <a:pPr algn="ctr">
              <a:lnSpc>
                <a:spcPts val="4618"/>
              </a:lnSpc>
            </a:pPr>
            <a:r>
              <a:rPr lang="en-US" sz="3848">
                <a:solidFill>
                  <a:srgbClr val="1D2D2B"/>
                </a:solidFill>
                <a:latin typeface="Cooper BT Medium"/>
                <a:ea typeface="Cooper BT Medium"/>
                <a:cs typeface="Cooper BT Medium"/>
                <a:sym typeface="Cooper BT Medium"/>
              </a:rPr>
              <a:t>In Busia, John used to lose nearly half his maize to pests. ‘I was tired of watching my effort disappear,’ he says. After learning to use organic sprays and crop rotation, he harvested 8 full bags ; double last season. ‘Now my children eat every day, and I even sold two bags.</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0">
            <a:off x="-331062" y="-410708"/>
            <a:ext cx="19099983" cy="783317"/>
          </a:xfrm>
          <a:custGeom>
            <a:avLst/>
            <a:gdLst/>
            <a:ahLst/>
            <a:cxnLst/>
            <a:rect r="r" b="b" t="t" l="l"/>
            <a:pathLst>
              <a:path h="783317" w="19099983">
                <a:moveTo>
                  <a:pt x="0" y="0"/>
                </a:moveTo>
                <a:lnTo>
                  <a:pt x="19099983" y="0"/>
                </a:lnTo>
                <a:lnTo>
                  <a:pt x="19099983" y="783316"/>
                </a:lnTo>
                <a:lnTo>
                  <a:pt x="0" y="783316"/>
                </a:lnTo>
                <a:lnTo>
                  <a:pt x="0" y="0"/>
                </a:lnTo>
                <a:close/>
              </a:path>
            </a:pathLst>
          </a:custGeom>
          <a:blipFill>
            <a:blip r:embed="rId3">
              <a:extLst>
                <a:ext uri="{96DAC541-7B7A-43D3-8B79-37D633B846F1}">
                  <asvg:svgBlip xmlns:asvg="http://schemas.microsoft.com/office/drawing/2016/SVG/main" r:embed="rId4"/>
                </a:ext>
              </a:extLst>
            </a:blip>
            <a:stretch>
              <a:fillRect l="0" t="-959573" r="0" b="0"/>
            </a:stretch>
          </a:blipFill>
        </p:spPr>
      </p:sp>
      <p:sp>
        <p:nvSpPr>
          <p:cNvPr name="TextBox 4" id="4"/>
          <p:cNvSpPr txBox="true"/>
          <p:nvPr/>
        </p:nvSpPr>
        <p:spPr>
          <a:xfrm rot="0">
            <a:off x="3804360" y="2086412"/>
            <a:ext cx="10679279" cy="1143000"/>
          </a:xfrm>
          <a:prstGeom prst="rect">
            <a:avLst/>
          </a:prstGeom>
        </p:spPr>
        <p:txBody>
          <a:bodyPr anchor="t" rtlCol="false" tIns="0" lIns="0" bIns="0" rIns="0">
            <a:spAutoFit/>
          </a:bodyPr>
          <a:lstStyle/>
          <a:p>
            <a:pPr algn="ctr">
              <a:lnSpc>
                <a:spcPts val="9000"/>
              </a:lnSpc>
            </a:pPr>
            <a:r>
              <a:rPr lang="en-US" sz="7500">
                <a:solidFill>
                  <a:srgbClr val="FFFFFF"/>
                </a:solidFill>
                <a:latin typeface="Cooper BT Medium"/>
                <a:ea typeface="Cooper BT Medium"/>
                <a:cs typeface="Cooper BT Medium"/>
                <a:sym typeface="Cooper BT Medium"/>
              </a:rPr>
              <a:t>Open Critique</a:t>
            </a:r>
          </a:p>
        </p:txBody>
      </p:sp>
      <p:sp>
        <p:nvSpPr>
          <p:cNvPr name="TextBox 5" id="5"/>
          <p:cNvSpPr txBox="true"/>
          <p:nvPr/>
        </p:nvSpPr>
        <p:spPr>
          <a:xfrm rot="0">
            <a:off x="2640287" y="4557712"/>
            <a:ext cx="12736848" cy="2343150"/>
          </a:xfrm>
          <a:prstGeom prst="rect">
            <a:avLst/>
          </a:prstGeom>
        </p:spPr>
        <p:txBody>
          <a:bodyPr anchor="t" rtlCol="false" tIns="0" lIns="0" bIns="0" rIns="0">
            <a:spAutoFit/>
          </a:bodyPr>
          <a:lstStyle/>
          <a:p>
            <a:pPr algn="ctr">
              <a:lnSpc>
                <a:spcPts val="4618"/>
              </a:lnSpc>
            </a:pPr>
            <a:r>
              <a:rPr lang="en-US" sz="3848">
                <a:solidFill>
                  <a:srgbClr val="FFBD59"/>
                </a:solidFill>
                <a:latin typeface="Cooper BT Medium"/>
                <a:ea typeface="Cooper BT Medium"/>
                <a:cs typeface="Cooper BT Medium"/>
                <a:sym typeface="Cooper BT Medium"/>
              </a:rPr>
              <a:t>We enhanced soil organic matter by 13.6% through application of compost at a 3:1 ratio, increasing microbial biomass and reducing synthetic inputs by 18kg/ha.</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0">
            <a:off x="-331062" y="-410708"/>
            <a:ext cx="19099983" cy="783317"/>
          </a:xfrm>
          <a:custGeom>
            <a:avLst/>
            <a:gdLst/>
            <a:ahLst/>
            <a:cxnLst/>
            <a:rect r="r" b="b" t="t" l="l"/>
            <a:pathLst>
              <a:path h="783317" w="19099983">
                <a:moveTo>
                  <a:pt x="0" y="0"/>
                </a:moveTo>
                <a:lnTo>
                  <a:pt x="19099983" y="0"/>
                </a:lnTo>
                <a:lnTo>
                  <a:pt x="19099983" y="783316"/>
                </a:lnTo>
                <a:lnTo>
                  <a:pt x="0" y="783316"/>
                </a:lnTo>
                <a:lnTo>
                  <a:pt x="0" y="0"/>
                </a:lnTo>
                <a:close/>
              </a:path>
            </a:pathLst>
          </a:custGeom>
          <a:blipFill>
            <a:blip r:embed="rId3">
              <a:extLst>
                <a:ext uri="{96DAC541-7B7A-43D3-8B79-37D633B846F1}">
                  <asvg:svgBlip xmlns:asvg="http://schemas.microsoft.com/office/drawing/2016/SVG/main" r:embed="rId4"/>
                </a:ext>
              </a:extLst>
            </a:blip>
            <a:stretch>
              <a:fillRect l="0" t="-959573" r="0" b="0"/>
            </a:stretch>
          </a:blipFill>
        </p:spPr>
      </p:sp>
      <p:sp>
        <p:nvSpPr>
          <p:cNvPr name="TextBox 4" id="4"/>
          <p:cNvSpPr txBox="true"/>
          <p:nvPr/>
        </p:nvSpPr>
        <p:spPr>
          <a:xfrm rot="0">
            <a:off x="3804360" y="2086412"/>
            <a:ext cx="10679279" cy="1143000"/>
          </a:xfrm>
          <a:prstGeom prst="rect">
            <a:avLst/>
          </a:prstGeom>
        </p:spPr>
        <p:txBody>
          <a:bodyPr anchor="t" rtlCol="false" tIns="0" lIns="0" bIns="0" rIns="0">
            <a:spAutoFit/>
          </a:bodyPr>
          <a:lstStyle/>
          <a:p>
            <a:pPr algn="ctr">
              <a:lnSpc>
                <a:spcPts val="9000"/>
              </a:lnSpc>
            </a:pPr>
            <a:r>
              <a:rPr lang="en-US" sz="7500">
                <a:solidFill>
                  <a:srgbClr val="1D2D2B"/>
                </a:solidFill>
                <a:latin typeface="Cooper BT Medium"/>
                <a:ea typeface="Cooper BT Medium"/>
                <a:cs typeface="Cooper BT Medium"/>
                <a:sym typeface="Cooper BT Medium"/>
              </a:rPr>
              <a:t>Good example</a:t>
            </a:r>
          </a:p>
        </p:txBody>
      </p:sp>
      <p:sp>
        <p:nvSpPr>
          <p:cNvPr name="TextBox 5" id="5"/>
          <p:cNvSpPr txBox="true"/>
          <p:nvPr/>
        </p:nvSpPr>
        <p:spPr>
          <a:xfrm rot="0">
            <a:off x="2640287" y="4557712"/>
            <a:ext cx="12736848" cy="2928938"/>
          </a:xfrm>
          <a:prstGeom prst="rect">
            <a:avLst/>
          </a:prstGeom>
        </p:spPr>
        <p:txBody>
          <a:bodyPr anchor="t" rtlCol="false" tIns="0" lIns="0" bIns="0" rIns="0">
            <a:spAutoFit/>
          </a:bodyPr>
          <a:lstStyle/>
          <a:p>
            <a:pPr algn="ctr">
              <a:lnSpc>
                <a:spcPts val="4618"/>
              </a:lnSpc>
            </a:pPr>
            <a:r>
              <a:rPr lang="en-US" sz="3848">
                <a:solidFill>
                  <a:srgbClr val="1D2D2B"/>
                </a:solidFill>
                <a:latin typeface="Cooper BT Medium"/>
                <a:ea typeface="Cooper BT Medium"/>
                <a:cs typeface="Cooper BT Medium"/>
                <a:sym typeface="Cooper BT Medium"/>
              </a:rPr>
              <a:t>Teresa used to say her soil was like sand. Nothing held water. But after learning how to compost with farm waste, her land holds moisture, and her kale is thick and green. ‘My soil is alive again,’ she says. She’s even helped 4 other women start composting.</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0">
            <a:off x="-331062" y="-410708"/>
            <a:ext cx="19099983" cy="783317"/>
          </a:xfrm>
          <a:custGeom>
            <a:avLst/>
            <a:gdLst/>
            <a:ahLst/>
            <a:cxnLst/>
            <a:rect r="r" b="b" t="t" l="l"/>
            <a:pathLst>
              <a:path h="783317" w="19099983">
                <a:moveTo>
                  <a:pt x="0" y="0"/>
                </a:moveTo>
                <a:lnTo>
                  <a:pt x="19099983" y="0"/>
                </a:lnTo>
                <a:lnTo>
                  <a:pt x="19099983" y="783316"/>
                </a:lnTo>
                <a:lnTo>
                  <a:pt x="0" y="783316"/>
                </a:lnTo>
                <a:lnTo>
                  <a:pt x="0" y="0"/>
                </a:lnTo>
                <a:close/>
              </a:path>
            </a:pathLst>
          </a:custGeom>
          <a:blipFill>
            <a:blip r:embed="rId3">
              <a:extLst>
                <a:ext uri="{96DAC541-7B7A-43D3-8B79-37D633B846F1}">
                  <asvg:svgBlip xmlns:asvg="http://schemas.microsoft.com/office/drawing/2016/SVG/main" r:embed="rId4"/>
                </a:ext>
              </a:extLst>
            </a:blip>
            <a:stretch>
              <a:fillRect l="0" t="-959573" r="0" b="0"/>
            </a:stretch>
          </a:blipFill>
        </p:spPr>
      </p:sp>
      <p:sp>
        <p:nvSpPr>
          <p:cNvPr name="TextBox 4" id="4"/>
          <p:cNvSpPr txBox="true"/>
          <p:nvPr/>
        </p:nvSpPr>
        <p:spPr>
          <a:xfrm rot="0">
            <a:off x="3804360" y="2086412"/>
            <a:ext cx="10679279" cy="1143000"/>
          </a:xfrm>
          <a:prstGeom prst="rect">
            <a:avLst/>
          </a:prstGeom>
        </p:spPr>
        <p:txBody>
          <a:bodyPr anchor="t" rtlCol="false" tIns="0" lIns="0" bIns="0" rIns="0">
            <a:spAutoFit/>
          </a:bodyPr>
          <a:lstStyle/>
          <a:p>
            <a:pPr algn="ctr">
              <a:lnSpc>
                <a:spcPts val="9000"/>
              </a:lnSpc>
            </a:pPr>
            <a:r>
              <a:rPr lang="en-US" sz="7500">
                <a:solidFill>
                  <a:srgbClr val="FFFFFF"/>
                </a:solidFill>
                <a:latin typeface="Cooper BT Medium"/>
                <a:ea typeface="Cooper BT Medium"/>
                <a:cs typeface="Cooper BT Medium"/>
                <a:sym typeface="Cooper BT Medium"/>
              </a:rPr>
              <a:t>Open Critique</a:t>
            </a:r>
          </a:p>
        </p:txBody>
      </p:sp>
      <p:sp>
        <p:nvSpPr>
          <p:cNvPr name="TextBox 5" id="5"/>
          <p:cNvSpPr txBox="true"/>
          <p:nvPr/>
        </p:nvSpPr>
        <p:spPr>
          <a:xfrm rot="0">
            <a:off x="2640287" y="4557712"/>
            <a:ext cx="12736848" cy="1757362"/>
          </a:xfrm>
          <a:prstGeom prst="rect">
            <a:avLst/>
          </a:prstGeom>
        </p:spPr>
        <p:txBody>
          <a:bodyPr anchor="t" rtlCol="false" tIns="0" lIns="0" bIns="0" rIns="0">
            <a:spAutoFit/>
          </a:bodyPr>
          <a:lstStyle/>
          <a:p>
            <a:pPr algn="ctr">
              <a:lnSpc>
                <a:spcPts val="4618"/>
              </a:lnSpc>
            </a:pPr>
            <a:r>
              <a:rPr lang="en-US" sz="3848">
                <a:solidFill>
                  <a:srgbClr val="FFBD59"/>
                </a:solidFill>
                <a:latin typeface="Cooper BT Medium"/>
                <a:ea typeface="Cooper BT Medium"/>
                <a:cs typeface="Cooper BT Medium"/>
                <a:sym typeface="Cooper BT Medium"/>
              </a:rPr>
              <a:t>Through a systems-based approach, we impacted over 12,000 individuals through scalable agroecological pathways and inclusive capacity building.</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0">
            <a:off x="-331062" y="-410708"/>
            <a:ext cx="19099983" cy="783317"/>
          </a:xfrm>
          <a:custGeom>
            <a:avLst/>
            <a:gdLst/>
            <a:ahLst/>
            <a:cxnLst/>
            <a:rect r="r" b="b" t="t" l="l"/>
            <a:pathLst>
              <a:path h="783317" w="19099983">
                <a:moveTo>
                  <a:pt x="0" y="0"/>
                </a:moveTo>
                <a:lnTo>
                  <a:pt x="19099983" y="0"/>
                </a:lnTo>
                <a:lnTo>
                  <a:pt x="19099983" y="783316"/>
                </a:lnTo>
                <a:lnTo>
                  <a:pt x="0" y="783316"/>
                </a:lnTo>
                <a:lnTo>
                  <a:pt x="0" y="0"/>
                </a:lnTo>
                <a:close/>
              </a:path>
            </a:pathLst>
          </a:custGeom>
          <a:blipFill>
            <a:blip r:embed="rId3">
              <a:extLst>
                <a:ext uri="{96DAC541-7B7A-43D3-8B79-37D633B846F1}">
                  <asvg:svgBlip xmlns:asvg="http://schemas.microsoft.com/office/drawing/2016/SVG/main" r:embed="rId4"/>
                </a:ext>
              </a:extLst>
            </a:blip>
            <a:stretch>
              <a:fillRect l="0" t="-959573" r="0" b="0"/>
            </a:stretch>
          </a:blipFill>
        </p:spPr>
      </p:sp>
      <p:sp>
        <p:nvSpPr>
          <p:cNvPr name="TextBox 4" id="4"/>
          <p:cNvSpPr txBox="true"/>
          <p:nvPr/>
        </p:nvSpPr>
        <p:spPr>
          <a:xfrm rot="0">
            <a:off x="3804360" y="2086412"/>
            <a:ext cx="10679279" cy="1143000"/>
          </a:xfrm>
          <a:prstGeom prst="rect">
            <a:avLst/>
          </a:prstGeom>
        </p:spPr>
        <p:txBody>
          <a:bodyPr anchor="t" rtlCol="false" tIns="0" lIns="0" bIns="0" rIns="0">
            <a:spAutoFit/>
          </a:bodyPr>
          <a:lstStyle/>
          <a:p>
            <a:pPr algn="ctr">
              <a:lnSpc>
                <a:spcPts val="9000"/>
              </a:lnSpc>
            </a:pPr>
            <a:r>
              <a:rPr lang="en-US" sz="7500">
                <a:solidFill>
                  <a:srgbClr val="1D2D2B"/>
                </a:solidFill>
                <a:latin typeface="Cooper BT Medium"/>
                <a:ea typeface="Cooper BT Medium"/>
                <a:cs typeface="Cooper BT Medium"/>
                <a:sym typeface="Cooper BT Medium"/>
              </a:rPr>
              <a:t>Good example</a:t>
            </a:r>
          </a:p>
        </p:txBody>
      </p:sp>
      <p:sp>
        <p:nvSpPr>
          <p:cNvPr name="TextBox 5" id="5"/>
          <p:cNvSpPr txBox="true"/>
          <p:nvPr/>
        </p:nvSpPr>
        <p:spPr>
          <a:xfrm rot="0">
            <a:off x="2640287" y="4557712"/>
            <a:ext cx="12736848" cy="2928938"/>
          </a:xfrm>
          <a:prstGeom prst="rect">
            <a:avLst/>
          </a:prstGeom>
        </p:spPr>
        <p:txBody>
          <a:bodyPr anchor="t" rtlCol="false" tIns="0" lIns="0" bIns="0" rIns="0">
            <a:spAutoFit/>
          </a:bodyPr>
          <a:lstStyle/>
          <a:p>
            <a:pPr algn="ctr">
              <a:lnSpc>
                <a:spcPts val="4618"/>
              </a:lnSpc>
            </a:pPr>
            <a:r>
              <a:rPr lang="en-US" sz="3848">
                <a:solidFill>
                  <a:srgbClr val="1D2D2B"/>
                </a:solidFill>
                <a:latin typeface="Cooper BT Medium"/>
                <a:ea typeface="Cooper BT Medium"/>
                <a:cs typeface="Cooper BT Medium"/>
                <a:sym typeface="Cooper BT Medium"/>
              </a:rPr>
              <a:t>12,000 people, yes. But start with Beatrice in Kitui. Her goats kept dying during dry seasons. She joined our fodder-growing group and now harvests Napier grass. This year, not one goat died. ‘I feel safe,’ she says. Multiply her by 12,000 , and that’s our story.</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868608" y="-167155"/>
            <a:ext cx="5616970" cy="10644262"/>
            <a:chOff x="0" y="0"/>
            <a:chExt cx="1479366" cy="2803427"/>
          </a:xfrm>
        </p:grpSpPr>
        <p:sp>
          <p:nvSpPr>
            <p:cNvPr name="Freeform 3" id="3"/>
            <p:cNvSpPr/>
            <p:nvPr/>
          </p:nvSpPr>
          <p:spPr>
            <a:xfrm flipH="false" flipV="false" rot="0">
              <a:off x="0" y="0"/>
              <a:ext cx="1479366" cy="2803427"/>
            </a:xfrm>
            <a:custGeom>
              <a:avLst/>
              <a:gdLst/>
              <a:ahLst/>
              <a:cxnLst/>
              <a:rect r="r" b="b" t="t" l="l"/>
              <a:pathLst>
                <a:path h="2803427" w="1479366">
                  <a:moveTo>
                    <a:pt x="0" y="0"/>
                  </a:moveTo>
                  <a:lnTo>
                    <a:pt x="1479366" y="0"/>
                  </a:lnTo>
                  <a:lnTo>
                    <a:pt x="1479366" y="2803427"/>
                  </a:lnTo>
                  <a:lnTo>
                    <a:pt x="0" y="2803427"/>
                  </a:lnTo>
                  <a:close/>
                </a:path>
              </a:pathLst>
            </a:custGeom>
            <a:solidFill>
              <a:srgbClr val="1D2D2B"/>
            </a:solidFill>
          </p:spPr>
        </p:sp>
        <p:sp>
          <p:nvSpPr>
            <p:cNvPr name="TextBox 4" id="4"/>
            <p:cNvSpPr txBox="true"/>
            <p:nvPr/>
          </p:nvSpPr>
          <p:spPr>
            <a:xfrm>
              <a:off x="0" y="-19050"/>
              <a:ext cx="1479366" cy="2822477"/>
            </a:xfrm>
            <a:prstGeom prst="rect">
              <a:avLst/>
            </a:prstGeom>
          </p:spPr>
          <p:txBody>
            <a:bodyPr anchor="ctr" rtlCol="false" tIns="50800" lIns="50800" bIns="50800" rIns="50800"/>
            <a:lstStyle/>
            <a:p>
              <a:pPr algn="ctr">
                <a:lnSpc>
                  <a:spcPts val="2999"/>
                </a:lnSpc>
              </a:pPr>
            </a:p>
          </p:txBody>
        </p:sp>
      </p:grpSp>
      <p:sp>
        <p:nvSpPr>
          <p:cNvPr name="Freeform 5" id="5"/>
          <p:cNvSpPr/>
          <p:nvPr/>
        </p:nvSpPr>
        <p:spPr>
          <a:xfrm flipH="false" flipV="false" rot="5400000">
            <a:off x="8843127" y="2681714"/>
            <a:ext cx="6837826" cy="917186"/>
          </a:xfrm>
          <a:custGeom>
            <a:avLst/>
            <a:gdLst/>
            <a:ahLst/>
            <a:cxnLst/>
            <a:rect r="r" b="b" t="t" l="l"/>
            <a:pathLst>
              <a:path h="917186" w="6837826">
                <a:moveTo>
                  <a:pt x="0" y="0"/>
                </a:moveTo>
                <a:lnTo>
                  <a:pt x="6837825" y="0"/>
                </a:lnTo>
                <a:lnTo>
                  <a:pt x="6837825" y="917186"/>
                </a:lnTo>
                <a:lnTo>
                  <a:pt x="0" y="917186"/>
                </a:lnTo>
                <a:lnTo>
                  <a:pt x="0" y="0"/>
                </a:lnTo>
                <a:close/>
              </a:path>
            </a:pathLst>
          </a:custGeom>
          <a:blipFill>
            <a:blip r:embed="rId2">
              <a:extLst>
                <a:ext uri="{96DAC541-7B7A-43D3-8B79-37D633B846F1}">
                  <asvg:svgBlip xmlns:asvg="http://schemas.microsoft.com/office/drawing/2016/SVG/main" r:embed="rId3"/>
                </a:ext>
              </a:extLst>
            </a:blip>
            <a:stretch>
              <a:fillRect l="0" t="-223963" r="0" b="0"/>
            </a:stretch>
          </a:blipFill>
        </p:spPr>
      </p:sp>
      <p:sp>
        <p:nvSpPr>
          <p:cNvPr name="Freeform 6" id="6"/>
          <p:cNvSpPr/>
          <p:nvPr/>
        </p:nvSpPr>
        <p:spPr>
          <a:xfrm flipH="false" flipV="false" rot="0">
            <a:off x="8070757" y="911200"/>
            <a:ext cx="11727921" cy="11727921"/>
          </a:xfrm>
          <a:custGeom>
            <a:avLst/>
            <a:gdLst/>
            <a:ahLst/>
            <a:cxnLst/>
            <a:rect r="r" b="b" t="t" l="l"/>
            <a:pathLst>
              <a:path h="11727921" w="11727921">
                <a:moveTo>
                  <a:pt x="0" y="0"/>
                </a:moveTo>
                <a:lnTo>
                  <a:pt x="11727921" y="0"/>
                </a:lnTo>
                <a:lnTo>
                  <a:pt x="11727921" y="11727921"/>
                </a:lnTo>
                <a:lnTo>
                  <a:pt x="0" y="11727921"/>
                </a:lnTo>
                <a:lnTo>
                  <a:pt x="0" y="0"/>
                </a:lnTo>
                <a:close/>
              </a:path>
            </a:pathLst>
          </a:custGeom>
          <a:blipFill>
            <a:blip r:embed="rId4"/>
            <a:stretch>
              <a:fillRect l="0" t="0" r="0" b="0"/>
            </a:stretch>
          </a:blipFill>
        </p:spPr>
      </p:sp>
      <p:sp>
        <p:nvSpPr>
          <p:cNvPr name="TextBox 7" id="7"/>
          <p:cNvSpPr txBox="true"/>
          <p:nvPr/>
        </p:nvSpPr>
        <p:spPr>
          <a:xfrm rot="0">
            <a:off x="2083801" y="1564151"/>
            <a:ext cx="6409382" cy="2286000"/>
          </a:xfrm>
          <a:prstGeom prst="rect">
            <a:avLst/>
          </a:prstGeom>
        </p:spPr>
        <p:txBody>
          <a:bodyPr anchor="t" rtlCol="false" tIns="0" lIns="0" bIns="0" rIns="0">
            <a:spAutoFit/>
          </a:bodyPr>
          <a:lstStyle/>
          <a:p>
            <a:pPr algn="l">
              <a:lnSpc>
                <a:spcPts val="9000"/>
              </a:lnSpc>
            </a:pPr>
            <a:r>
              <a:rPr lang="en-US" sz="7500">
                <a:solidFill>
                  <a:srgbClr val="323232"/>
                </a:solidFill>
                <a:latin typeface="Cooper BT Medium"/>
                <a:ea typeface="Cooper BT Medium"/>
                <a:cs typeface="Cooper BT Medium"/>
                <a:sym typeface="Cooper BT Medium"/>
              </a:rPr>
              <a:t>Brief Introduction</a:t>
            </a:r>
          </a:p>
        </p:txBody>
      </p:sp>
      <p:sp>
        <p:nvSpPr>
          <p:cNvPr name="TextBox 8" id="8"/>
          <p:cNvSpPr txBox="true"/>
          <p:nvPr/>
        </p:nvSpPr>
        <p:spPr>
          <a:xfrm rot="0">
            <a:off x="2083801" y="4316470"/>
            <a:ext cx="6456782" cy="1789461"/>
          </a:xfrm>
          <a:prstGeom prst="rect">
            <a:avLst/>
          </a:prstGeom>
        </p:spPr>
        <p:txBody>
          <a:bodyPr anchor="t" rtlCol="false" tIns="0" lIns="0" bIns="0" rIns="0">
            <a:spAutoFit/>
          </a:bodyPr>
          <a:lstStyle/>
          <a:p>
            <a:pPr algn="l">
              <a:lnSpc>
                <a:spcPts val="7183"/>
              </a:lnSpc>
            </a:pPr>
            <a:r>
              <a:rPr lang="en-US" sz="5130">
                <a:solidFill>
                  <a:srgbClr val="FF6733"/>
                </a:solidFill>
                <a:latin typeface="Inter"/>
                <a:ea typeface="Inter"/>
                <a:cs typeface="Inter"/>
                <a:sym typeface="Inter"/>
              </a:rPr>
              <a:t>Hi, my name is Rachael</a:t>
            </a:r>
          </a:p>
        </p:txBody>
      </p:sp>
      <p:sp>
        <p:nvSpPr>
          <p:cNvPr name="TextBox 9" id="9"/>
          <p:cNvSpPr txBox="true"/>
          <p:nvPr/>
        </p:nvSpPr>
        <p:spPr>
          <a:xfrm rot="0">
            <a:off x="2149120" y="6600825"/>
            <a:ext cx="6994880" cy="2657475"/>
          </a:xfrm>
          <a:prstGeom prst="rect">
            <a:avLst/>
          </a:prstGeom>
        </p:spPr>
        <p:txBody>
          <a:bodyPr anchor="t" rtlCol="false" tIns="0" lIns="0" bIns="0" rIns="0">
            <a:spAutoFit/>
          </a:bodyPr>
          <a:lstStyle/>
          <a:p>
            <a:pPr algn="l">
              <a:lnSpc>
                <a:spcPts val="4200"/>
              </a:lnSpc>
            </a:pPr>
            <a:r>
              <a:rPr lang="en-US" sz="3000">
                <a:solidFill>
                  <a:srgbClr val="111F1D"/>
                </a:solidFill>
                <a:latin typeface="Inter"/>
                <a:ea typeface="Inter"/>
                <a:cs typeface="Inter"/>
                <a:sym typeface="Inter"/>
              </a:rPr>
              <a:t>I’m an Impact Storyteller &amp; Strategic Communications specialist working at the intersection of agroecology, systems change, and social entrepreneurship.</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pic>
          <p:nvPicPr>
            <p:cNvPr name="Picture 3" id="3"/>
            <p:cNvPicPr>
              <a:picLocks noChangeAspect="true"/>
            </p:cNvPicPr>
            <p:nvPr/>
          </p:nvPicPr>
          <p:blipFill>
            <a:blip r:embed="rId2">
              <a:alphaModFix amt="35000"/>
            </a:blip>
            <a:srcRect l="0" t="12500" r="0" b="12500"/>
            <a:stretch>
              <a:fillRect/>
            </a:stretch>
          </p:blipFill>
          <p:spPr>
            <a:xfrm flipH="false" flipV="false">
              <a:off x="0" y="0"/>
              <a:ext cx="24384000" cy="13716000"/>
            </a:xfrm>
            <a:prstGeom prst="rect">
              <a:avLst/>
            </a:prstGeom>
          </p:spPr>
        </p:pic>
      </p:grpSp>
      <p:sp>
        <p:nvSpPr>
          <p:cNvPr name="AutoShape 4" id="4"/>
          <p:cNvSpPr/>
          <p:nvPr/>
        </p:nvSpPr>
        <p:spPr>
          <a:xfrm flipV="true">
            <a:off x="1175153" y="8381894"/>
            <a:ext cx="16084147" cy="0"/>
          </a:xfrm>
          <a:prstGeom prst="line">
            <a:avLst/>
          </a:prstGeom>
          <a:ln cap="flat" w="19050">
            <a:solidFill>
              <a:srgbClr val="FFFFFF"/>
            </a:solidFill>
            <a:prstDash val="solid"/>
            <a:headEnd type="none" len="sm" w="sm"/>
            <a:tailEnd type="none" len="sm" w="sm"/>
          </a:ln>
        </p:spPr>
      </p:sp>
      <p:sp>
        <p:nvSpPr>
          <p:cNvPr name="Freeform 5" id="5"/>
          <p:cNvSpPr/>
          <p:nvPr/>
        </p:nvSpPr>
        <p:spPr>
          <a:xfrm flipH="false" flipV="false" rot="0">
            <a:off x="-331062" y="-202064"/>
            <a:ext cx="19099983" cy="783317"/>
          </a:xfrm>
          <a:custGeom>
            <a:avLst/>
            <a:gdLst/>
            <a:ahLst/>
            <a:cxnLst/>
            <a:rect r="r" b="b" t="t" l="l"/>
            <a:pathLst>
              <a:path h="783317" w="19099983">
                <a:moveTo>
                  <a:pt x="0" y="0"/>
                </a:moveTo>
                <a:lnTo>
                  <a:pt x="19099983" y="0"/>
                </a:lnTo>
                <a:lnTo>
                  <a:pt x="19099983" y="783316"/>
                </a:lnTo>
                <a:lnTo>
                  <a:pt x="0" y="783316"/>
                </a:lnTo>
                <a:lnTo>
                  <a:pt x="0" y="0"/>
                </a:lnTo>
                <a:close/>
              </a:path>
            </a:pathLst>
          </a:custGeom>
          <a:blipFill>
            <a:blip r:embed="rId3">
              <a:extLst>
                <a:ext uri="{96DAC541-7B7A-43D3-8B79-37D633B846F1}">
                  <asvg:svgBlip xmlns:asvg="http://schemas.microsoft.com/office/drawing/2016/SVG/main" r:embed="rId4"/>
                </a:ext>
              </a:extLst>
            </a:blip>
            <a:stretch>
              <a:fillRect l="0" t="-959573" r="0" b="0"/>
            </a:stretch>
          </a:blipFill>
        </p:spPr>
      </p:sp>
      <p:sp>
        <p:nvSpPr>
          <p:cNvPr name="TextBox 6" id="6"/>
          <p:cNvSpPr txBox="true"/>
          <p:nvPr/>
        </p:nvSpPr>
        <p:spPr>
          <a:xfrm rot="0">
            <a:off x="1537986" y="3333644"/>
            <a:ext cx="15361887" cy="4076700"/>
          </a:xfrm>
          <a:prstGeom prst="rect">
            <a:avLst/>
          </a:prstGeom>
        </p:spPr>
        <p:txBody>
          <a:bodyPr anchor="t" rtlCol="false" tIns="0" lIns="0" bIns="0" rIns="0">
            <a:spAutoFit/>
          </a:bodyPr>
          <a:lstStyle/>
          <a:p>
            <a:pPr algn="l">
              <a:lnSpc>
                <a:spcPts val="16015"/>
              </a:lnSpc>
            </a:pPr>
            <a:r>
              <a:rPr lang="en-US" sz="13346">
                <a:solidFill>
                  <a:srgbClr val="FFFFFF"/>
                </a:solidFill>
                <a:latin typeface="Cooper BT Medium"/>
                <a:ea typeface="Cooper BT Medium"/>
                <a:cs typeface="Cooper BT Medium"/>
                <a:sym typeface="Cooper BT Medium"/>
              </a:rPr>
              <a:t>Building Relationships</a:t>
            </a:r>
          </a:p>
        </p:txBody>
      </p:sp>
      <p:sp>
        <p:nvSpPr>
          <p:cNvPr name="TextBox 7" id="7"/>
          <p:cNvSpPr txBox="true"/>
          <p:nvPr/>
        </p:nvSpPr>
        <p:spPr>
          <a:xfrm rot="0">
            <a:off x="1442721" y="8723258"/>
            <a:ext cx="4916894" cy="389254"/>
          </a:xfrm>
          <a:prstGeom prst="rect">
            <a:avLst/>
          </a:prstGeom>
        </p:spPr>
        <p:txBody>
          <a:bodyPr anchor="t" rtlCol="false" tIns="0" lIns="0" bIns="0" rIns="0">
            <a:spAutoFit/>
          </a:bodyPr>
          <a:lstStyle/>
          <a:p>
            <a:pPr algn="l">
              <a:lnSpc>
                <a:spcPts val="3220"/>
              </a:lnSpc>
            </a:pPr>
            <a:r>
              <a:rPr lang="en-US" sz="2300">
                <a:solidFill>
                  <a:srgbClr val="FFFFFF"/>
                </a:solidFill>
                <a:latin typeface="Inter"/>
                <a:ea typeface="Inter"/>
                <a:cs typeface="Inter"/>
                <a:sym typeface="Inter"/>
              </a:rPr>
              <a:t>Developed by Rachael Kirui</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426041" y="-340618"/>
            <a:ext cx="10593581" cy="10971019"/>
            <a:chOff x="0" y="0"/>
            <a:chExt cx="588628" cy="609600"/>
          </a:xfrm>
        </p:grpSpPr>
        <p:sp>
          <p:nvSpPr>
            <p:cNvPr name="Freeform 3" id="3"/>
            <p:cNvSpPr/>
            <p:nvPr/>
          </p:nvSpPr>
          <p:spPr>
            <a:xfrm flipH="false" flipV="false" rot="0">
              <a:off x="0" y="0"/>
              <a:ext cx="588628" cy="609600"/>
            </a:xfrm>
            <a:custGeom>
              <a:avLst/>
              <a:gdLst/>
              <a:ahLst/>
              <a:cxnLst/>
              <a:rect r="r" b="b" t="t" l="l"/>
              <a:pathLst>
                <a:path h="609600" w="588628">
                  <a:moveTo>
                    <a:pt x="203200" y="0"/>
                  </a:moveTo>
                  <a:lnTo>
                    <a:pt x="588628" y="0"/>
                  </a:lnTo>
                  <a:lnTo>
                    <a:pt x="385428" y="609600"/>
                  </a:lnTo>
                  <a:lnTo>
                    <a:pt x="0" y="609600"/>
                  </a:lnTo>
                  <a:lnTo>
                    <a:pt x="203200" y="0"/>
                  </a:lnTo>
                  <a:close/>
                </a:path>
              </a:pathLst>
            </a:custGeom>
            <a:solidFill>
              <a:srgbClr val="1D2D2B"/>
            </a:solidFill>
          </p:spPr>
        </p:sp>
        <p:sp>
          <p:nvSpPr>
            <p:cNvPr name="TextBox 4" id="4"/>
            <p:cNvSpPr txBox="true"/>
            <p:nvPr/>
          </p:nvSpPr>
          <p:spPr>
            <a:xfrm>
              <a:off x="101600" y="-19050"/>
              <a:ext cx="385428" cy="628650"/>
            </a:xfrm>
            <a:prstGeom prst="rect">
              <a:avLst/>
            </a:prstGeom>
          </p:spPr>
          <p:txBody>
            <a:bodyPr anchor="ctr" rtlCol="false" tIns="50800" lIns="50800" bIns="50800" rIns="50800"/>
            <a:lstStyle/>
            <a:p>
              <a:pPr algn="ctr">
                <a:lnSpc>
                  <a:spcPts val="2999"/>
                </a:lnSpc>
              </a:pPr>
            </a:p>
          </p:txBody>
        </p:sp>
      </p:grpSp>
      <p:sp>
        <p:nvSpPr>
          <p:cNvPr name="Freeform 5" id="5"/>
          <p:cNvSpPr/>
          <p:nvPr/>
        </p:nvSpPr>
        <p:spPr>
          <a:xfrm flipH="false" flipV="false" rot="6520440">
            <a:off x="8163502" y="3589046"/>
            <a:ext cx="10803585" cy="1449129"/>
          </a:xfrm>
          <a:custGeom>
            <a:avLst/>
            <a:gdLst/>
            <a:ahLst/>
            <a:cxnLst/>
            <a:rect r="r" b="b" t="t" l="l"/>
            <a:pathLst>
              <a:path h="1449129" w="10803585">
                <a:moveTo>
                  <a:pt x="0" y="0"/>
                </a:moveTo>
                <a:lnTo>
                  <a:pt x="10803585" y="0"/>
                </a:lnTo>
                <a:lnTo>
                  <a:pt x="10803585" y="1449129"/>
                </a:lnTo>
                <a:lnTo>
                  <a:pt x="0" y="1449129"/>
                </a:lnTo>
                <a:lnTo>
                  <a:pt x="0" y="0"/>
                </a:lnTo>
                <a:close/>
              </a:path>
            </a:pathLst>
          </a:custGeom>
          <a:blipFill>
            <a:blip r:embed="rId2">
              <a:extLst>
                <a:ext uri="{96DAC541-7B7A-43D3-8B79-37D633B846F1}">
                  <asvg:svgBlip xmlns:asvg="http://schemas.microsoft.com/office/drawing/2016/SVG/main" r:embed="rId3"/>
                </a:ext>
              </a:extLst>
            </a:blip>
            <a:stretch>
              <a:fillRect l="0" t="-223963" r="0" b="0"/>
            </a:stretch>
          </a:blipFill>
        </p:spPr>
      </p:sp>
      <p:grpSp>
        <p:nvGrpSpPr>
          <p:cNvPr name="Group 6" id="6"/>
          <p:cNvGrpSpPr/>
          <p:nvPr/>
        </p:nvGrpSpPr>
        <p:grpSpPr>
          <a:xfrm rot="0">
            <a:off x="10074255" y="1768355"/>
            <a:ext cx="6563326" cy="6750290"/>
            <a:chOff x="0" y="0"/>
            <a:chExt cx="1938776" cy="1994004"/>
          </a:xfrm>
        </p:grpSpPr>
        <p:sp>
          <p:nvSpPr>
            <p:cNvPr name="Freeform 7" id="7"/>
            <p:cNvSpPr/>
            <p:nvPr/>
          </p:nvSpPr>
          <p:spPr>
            <a:xfrm flipH="false" flipV="false" rot="0">
              <a:off x="0" y="0"/>
              <a:ext cx="1938776" cy="1994004"/>
            </a:xfrm>
            <a:custGeom>
              <a:avLst/>
              <a:gdLst/>
              <a:ahLst/>
              <a:cxnLst/>
              <a:rect r="r" b="b" t="t" l="l"/>
              <a:pathLst>
                <a:path h="1994004" w="1938776">
                  <a:moveTo>
                    <a:pt x="0" y="0"/>
                  </a:moveTo>
                  <a:lnTo>
                    <a:pt x="1938776" y="0"/>
                  </a:lnTo>
                  <a:lnTo>
                    <a:pt x="1938776" y="1994004"/>
                  </a:lnTo>
                  <a:lnTo>
                    <a:pt x="0" y="1994004"/>
                  </a:lnTo>
                  <a:close/>
                </a:path>
              </a:pathLst>
            </a:custGeom>
            <a:blipFill>
              <a:blip r:embed="rId4"/>
              <a:stretch>
                <a:fillRect l="-41420" t="0" r="-41420" b="0"/>
              </a:stretch>
            </a:blipFill>
          </p:spPr>
        </p:sp>
      </p:grpSp>
      <p:sp>
        <p:nvSpPr>
          <p:cNvPr name="TextBox 8" id="8"/>
          <p:cNvSpPr txBox="true"/>
          <p:nvPr/>
        </p:nvSpPr>
        <p:spPr>
          <a:xfrm rot="0">
            <a:off x="2089773" y="1437260"/>
            <a:ext cx="7136361" cy="3429000"/>
          </a:xfrm>
          <a:prstGeom prst="rect">
            <a:avLst/>
          </a:prstGeom>
        </p:spPr>
        <p:txBody>
          <a:bodyPr anchor="t" rtlCol="false" tIns="0" lIns="0" bIns="0" rIns="0">
            <a:spAutoFit/>
          </a:bodyPr>
          <a:lstStyle/>
          <a:p>
            <a:pPr algn="l">
              <a:lnSpc>
                <a:spcPts val="9000"/>
              </a:lnSpc>
            </a:pPr>
            <a:r>
              <a:rPr lang="en-US" sz="7500">
                <a:solidFill>
                  <a:srgbClr val="2E2E2E"/>
                </a:solidFill>
                <a:latin typeface="Cooper BT Medium"/>
                <a:ea typeface="Cooper BT Medium"/>
                <a:cs typeface="Cooper BT Medium"/>
                <a:sym typeface="Cooper BT Medium"/>
              </a:rPr>
              <a:t>1.Start with Shared Values, Not Just Need</a:t>
            </a:r>
          </a:p>
        </p:txBody>
      </p:sp>
      <p:sp>
        <p:nvSpPr>
          <p:cNvPr name="TextBox 9" id="9"/>
          <p:cNvSpPr txBox="true"/>
          <p:nvPr/>
        </p:nvSpPr>
        <p:spPr>
          <a:xfrm rot="0">
            <a:off x="1901329" y="5080635"/>
            <a:ext cx="6972094" cy="4177665"/>
          </a:xfrm>
          <a:prstGeom prst="rect">
            <a:avLst/>
          </a:prstGeom>
        </p:spPr>
        <p:txBody>
          <a:bodyPr anchor="t" rtlCol="false" tIns="0" lIns="0" bIns="0" rIns="0">
            <a:spAutoFit/>
          </a:bodyPr>
          <a:lstStyle/>
          <a:p>
            <a:pPr algn="l" marL="518158" indent="-259079" lvl="1">
              <a:lnSpc>
                <a:spcPts val="3359"/>
              </a:lnSpc>
              <a:buFont typeface="Arial"/>
              <a:buChar char="•"/>
            </a:pPr>
            <a:r>
              <a:rPr lang="en-US" sz="2399">
                <a:solidFill>
                  <a:srgbClr val="545454"/>
                </a:solidFill>
                <a:latin typeface="Inter"/>
                <a:ea typeface="Inter"/>
                <a:cs typeface="Inter"/>
                <a:sym typeface="Inter"/>
              </a:rPr>
              <a:t>Strong funder relationships begin with alignment, not just financial asks. Before reaching out, take the time to understand a funder’s mission, priorities, and past grantees. Read their blogs, reports, or strategy papers. </a:t>
            </a:r>
          </a:p>
          <a:p>
            <a:pPr algn="l" marL="518158" indent="-259079" lvl="1">
              <a:lnSpc>
                <a:spcPts val="3359"/>
              </a:lnSpc>
              <a:buFont typeface="Arial"/>
              <a:buChar char="•"/>
            </a:pPr>
            <a:r>
              <a:rPr lang="en-US" sz="2399">
                <a:solidFill>
                  <a:srgbClr val="545454"/>
                </a:solidFill>
                <a:latin typeface="Inter"/>
                <a:ea typeface="Inter"/>
                <a:cs typeface="Inter"/>
                <a:sym typeface="Inter"/>
              </a:rPr>
              <a:t>Approach with a mindset of partnership — asking not just “Can you fund us?” but “How does our work help you achieve your vision?”</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426041" y="-340618"/>
            <a:ext cx="10593581" cy="10971019"/>
            <a:chOff x="0" y="0"/>
            <a:chExt cx="588628" cy="609600"/>
          </a:xfrm>
        </p:grpSpPr>
        <p:sp>
          <p:nvSpPr>
            <p:cNvPr name="Freeform 3" id="3"/>
            <p:cNvSpPr/>
            <p:nvPr/>
          </p:nvSpPr>
          <p:spPr>
            <a:xfrm flipH="false" flipV="false" rot="0">
              <a:off x="0" y="0"/>
              <a:ext cx="588628" cy="609600"/>
            </a:xfrm>
            <a:custGeom>
              <a:avLst/>
              <a:gdLst/>
              <a:ahLst/>
              <a:cxnLst/>
              <a:rect r="r" b="b" t="t" l="l"/>
              <a:pathLst>
                <a:path h="609600" w="588628">
                  <a:moveTo>
                    <a:pt x="203200" y="0"/>
                  </a:moveTo>
                  <a:lnTo>
                    <a:pt x="588628" y="0"/>
                  </a:lnTo>
                  <a:lnTo>
                    <a:pt x="385428" y="609600"/>
                  </a:lnTo>
                  <a:lnTo>
                    <a:pt x="0" y="609600"/>
                  </a:lnTo>
                  <a:lnTo>
                    <a:pt x="203200" y="0"/>
                  </a:lnTo>
                  <a:close/>
                </a:path>
              </a:pathLst>
            </a:custGeom>
            <a:solidFill>
              <a:srgbClr val="1D2D2B"/>
            </a:solidFill>
          </p:spPr>
        </p:sp>
        <p:sp>
          <p:nvSpPr>
            <p:cNvPr name="TextBox 4" id="4"/>
            <p:cNvSpPr txBox="true"/>
            <p:nvPr/>
          </p:nvSpPr>
          <p:spPr>
            <a:xfrm>
              <a:off x="101600" y="-19050"/>
              <a:ext cx="385428" cy="628650"/>
            </a:xfrm>
            <a:prstGeom prst="rect">
              <a:avLst/>
            </a:prstGeom>
          </p:spPr>
          <p:txBody>
            <a:bodyPr anchor="ctr" rtlCol="false" tIns="50800" lIns="50800" bIns="50800" rIns="50800"/>
            <a:lstStyle/>
            <a:p>
              <a:pPr algn="ctr">
                <a:lnSpc>
                  <a:spcPts val="2999"/>
                </a:lnSpc>
              </a:pPr>
            </a:p>
          </p:txBody>
        </p:sp>
      </p:grpSp>
      <p:sp>
        <p:nvSpPr>
          <p:cNvPr name="Freeform 5" id="5"/>
          <p:cNvSpPr/>
          <p:nvPr/>
        </p:nvSpPr>
        <p:spPr>
          <a:xfrm flipH="false" flipV="false" rot="6520440">
            <a:off x="8163502" y="3589046"/>
            <a:ext cx="10803585" cy="1449129"/>
          </a:xfrm>
          <a:custGeom>
            <a:avLst/>
            <a:gdLst/>
            <a:ahLst/>
            <a:cxnLst/>
            <a:rect r="r" b="b" t="t" l="l"/>
            <a:pathLst>
              <a:path h="1449129" w="10803585">
                <a:moveTo>
                  <a:pt x="0" y="0"/>
                </a:moveTo>
                <a:lnTo>
                  <a:pt x="10803585" y="0"/>
                </a:lnTo>
                <a:lnTo>
                  <a:pt x="10803585" y="1449129"/>
                </a:lnTo>
                <a:lnTo>
                  <a:pt x="0" y="1449129"/>
                </a:lnTo>
                <a:lnTo>
                  <a:pt x="0" y="0"/>
                </a:lnTo>
                <a:close/>
              </a:path>
            </a:pathLst>
          </a:custGeom>
          <a:blipFill>
            <a:blip r:embed="rId2">
              <a:extLst>
                <a:ext uri="{96DAC541-7B7A-43D3-8B79-37D633B846F1}">
                  <asvg:svgBlip xmlns:asvg="http://schemas.microsoft.com/office/drawing/2016/SVG/main" r:embed="rId3"/>
                </a:ext>
              </a:extLst>
            </a:blip>
            <a:stretch>
              <a:fillRect l="0" t="-223963" r="0" b="0"/>
            </a:stretch>
          </a:blipFill>
        </p:spPr>
      </p:sp>
      <p:grpSp>
        <p:nvGrpSpPr>
          <p:cNvPr name="Group 6" id="6"/>
          <p:cNvGrpSpPr/>
          <p:nvPr/>
        </p:nvGrpSpPr>
        <p:grpSpPr>
          <a:xfrm rot="0">
            <a:off x="10074255" y="1768355"/>
            <a:ext cx="6563326" cy="6750290"/>
            <a:chOff x="0" y="0"/>
            <a:chExt cx="1938776" cy="1994004"/>
          </a:xfrm>
        </p:grpSpPr>
        <p:sp>
          <p:nvSpPr>
            <p:cNvPr name="Freeform 7" id="7"/>
            <p:cNvSpPr/>
            <p:nvPr/>
          </p:nvSpPr>
          <p:spPr>
            <a:xfrm flipH="false" flipV="false" rot="0">
              <a:off x="0" y="0"/>
              <a:ext cx="1938776" cy="1994004"/>
            </a:xfrm>
            <a:custGeom>
              <a:avLst/>
              <a:gdLst/>
              <a:ahLst/>
              <a:cxnLst/>
              <a:rect r="r" b="b" t="t" l="l"/>
              <a:pathLst>
                <a:path h="1994004" w="1938776">
                  <a:moveTo>
                    <a:pt x="0" y="0"/>
                  </a:moveTo>
                  <a:lnTo>
                    <a:pt x="1938776" y="0"/>
                  </a:lnTo>
                  <a:lnTo>
                    <a:pt x="1938776" y="1994004"/>
                  </a:lnTo>
                  <a:lnTo>
                    <a:pt x="0" y="1994004"/>
                  </a:lnTo>
                  <a:close/>
                </a:path>
              </a:pathLst>
            </a:custGeom>
            <a:blipFill>
              <a:blip r:embed="rId4"/>
              <a:stretch>
                <a:fillRect l="-27184" t="0" r="-27184" b="0"/>
              </a:stretch>
            </a:blipFill>
          </p:spPr>
        </p:sp>
      </p:grpSp>
      <p:sp>
        <p:nvSpPr>
          <p:cNvPr name="TextBox 8" id="8"/>
          <p:cNvSpPr txBox="true"/>
          <p:nvPr/>
        </p:nvSpPr>
        <p:spPr>
          <a:xfrm rot="0">
            <a:off x="2089773" y="1437260"/>
            <a:ext cx="7136361" cy="4572000"/>
          </a:xfrm>
          <a:prstGeom prst="rect">
            <a:avLst/>
          </a:prstGeom>
        </p:spPr>
        <p:txBody>
          <a:bodyPr anchor="t" rtlCol="false" tIns="0" lIns="0" bIns="0" rIns="0">
            <a:spAutoFit/>
          </a:bodyPr>
          <a:lstStyle/>
          <a:p>
            <a:pPr algn="l">
              <a:lnSpc>
                <a:spcPts val="9000"/>
              </a:lnSpc>
            </a:pPr>
            <a:r>
              <a:rPr lang="en-US" sz="7500">
                <a:solidFill>
                  <a:srgbClr val="2E2E2E"/>
                </a:solidFill>
                <a:latin typeface="Cooper BT Medium"/>
                <a:ea typeface="Cooper BT Medium"/>
                <a:cs typeface="Cooper BT Medium"/>
                <a:sym typeface="Cooper BT Medium"/>
              </a:rPr>
              <a:t>2.Treat Every Interaction as Relationship-Building</a:t>
            </a:r>
          </a:p>
        </p:txBody>
      </p:sp>
      <p:sp>
        <p:nvSpPr>
          <p:cNvPr name="TextBox 9" id="9"/>
          <p:cNvSpPr txBox="true"/>
          <p:nvPr/>
        </p:nvSpPr>
        <p:spPr>
          <a:xfrm rot="0">
            <a:off x="1852133" y="6312555"/>
            <a:ext cx="6972094" cy="2501265"/>
          </a:xfrm>
          <a:prstGeom prst="rect">
            <a:avLst/>
          </a:prstGeom>
        </p:spPr>
        <p:txBody>
          <a:bodyPr anchor="t" rtlCol="false" tIns="0" lIns="0" bIns="0" rIns="0">
            <a:spAutoFit/>
          </a:bodyPr>
          <a:lstStyle/>
          <a:p>
            <a:pPr algn="l">
              <a:lnSpc>
                <a:spcPts val="3359"/>
              </a:lnSpc>
            </a:pPr>
            <a:r>
              <a:rPr lang="en-US" sz="2399">
                <a:solidFill>
                  <a:srgbClr val="545454"/>
                </a:solidFill>
                <a:latin typeface="Inter"/>
                <a:ea typeface="Inter"/>
                <a:cs typeface="Inter"/>
                <a:sym typeface="Inter"/>
              </a:rPr>
              <a:t>Every touchpoint with a funder — whether it’s an email, a social media interaction, or a brief chat at an event — is a chance to build connection. Be consistent and personable. Share updates even when you're not actively seeking funds. </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426041" y="-340618"/>
            <a:ext cx="10593581" cy="10971019"/>
            <a:chOff x="0" y="0"/>
            <a:chExt cx="588628" cy="609600"/>
          </a:xfrm>
        </p:grpSpPr>
        <p:sp>
          <p:nvSpPr>
            <p:cNvPr name="Freeform 3" id="3"/>
            <p:cNvSpPr/>
            <p:nvPr/>
          </p:nvSpPr>
          <p:spPr>
            <a:xfrm flipH="false" flipV="false" rot="0">
              <a:off x="0" y="0"/>
              <a:ext cx="588628" cy="609600"/>
            </a:xfrm>
            <a:custGeom>
              <a:avLst/>
              <a:gdLst/>
              <a:ahLst/>
              <a:cxnLst/>
              <a:rect r="r" b="b" t="t" l="l"/>
              <a:pathLst>
                <a:path h="609600" w="588628">
                  <a:moveTo>
                    <a:pt x="203200" y="0"/>
                  </a:moveTo>
                  <a:lnTo>
                    <a:pt x="588628" y="0"/>
                  </a:lnTo>
                  <a:lnTo>
                    <a:pt x="385428" y="609600"/>
                  </a:lnTo>
                  <a:lnTo>
                    <a:pt x="0" y="609600"/>
                  </a:lnTo>
                  <a:lnTo>
                    <a:pt x="203200" y="0"/>
                  </a:lnTo>
                  <a:close/>
                </a:path>
              </a:pathLst>
            </a:custGeom>
            <a:solidFill>
              <a:srgbClr val="1D2D2B"/>
            </a:solidFill>
          </p:spPr>
        </p:sp>
        <p:sp>
          <p:nvSpPr>
            <p:cNvPr name="TextBox 4" id="4"/>
            <p:cNvSpPr txBox="true"/>
            <p:nvPr/>
          </p:nvSpPr>
          <p:spPr>
            <a:xfrm>
              <a:off x="101600" y="-19050"/>
              <a:ext cx="385428" cy="628650"/>
            </a:xfrm>
            <a:prstGeom prst="rect">
              <a:avLst/>
            </a:prstGeom>
          </p:spPr>
          <p:txBody>
            <a:bodyPr anchor="ctr" rtlCol="false" tIns="50800" lIns="50800" bIns="50800" rIns="50800"/>
            <a:lstStyle/>
            <a:p>
              <a:pPr algn="ctr">
                <a:lnSpc>
                  <a:spcPts val="2999"/>
                </a:lnSpc>
              </a:pPr>
            </a:p>
          </p:txBody>
        </p:sp>
      </p:grpSp>
      <p:sp>
        <p:nvSpPr>
          <p:cNvPr name="Freeform 5" id="5"/>
          <p:cNvSpPr/>
          <p:nvPr/>
        </p:nvSpPr>
        <p:spPr>
          <a:xfrm flipH="false" flipV="false" rot="6520440">
            <a:off x="8163502" y="3589046"/>
            <a:ext cx="10803585" cy="1449129"/>
          </a:xfrm>
          <a:custGeom>
            <a:avLst/>
            <a:gdLst/>
            <a:ahLst/>
            <a:cxnLst/>
            <a:rect r="r" b="b" t="t" l="l"/>
            <a:pathLst>
              <a:path h="1449129" w="10803585">
                <a:moveTo>
                  <a:pt x="0" y="0"/>
                </a:moveTo>
                <a:lnTo>
                  <a:pt x="10803585" y="0"/>
                </a:lnTo>
                <a:lnTo>
                  <a:pt x="10803585" y="1449129"/>
                </a:lnTo>
                <a:lnTo>
                  <a:pt x="0" y="1449129"/>
                </a:lnTo>
                <a:lnTo>
                  <a:pt x="0" y="0"/>
                </a:lnTo>
                <a:close/>
              </a:path>
            </a:pathLst>
          </a:custGeom>
          <a:blipFill>
            <a:blip r:embed="rId2">
              <a:extLst>
                <a:ext uri="{96DAC541-7B7A-43D3-8B79-37D633B846F1}">
                  <asvg:svgBlip xmlns:asvg="http://schemas.microsoft.com/office/drawing/2016/SVG/main" r:embed="rId3"/>
                </a:ext>
              </a:extLst>
            </a:blip>
            <a:stretch>
              <a:fillRect l="0" t="-223963" r="0" b="0"/>
            </a:stretch>
          </a:blipFill>
        </p:spPr>
      </p:sp>
      <p:grpSp>
        <p:nvGrpSpPr>
          <p:cNvPr name="Group 6" id="6"/>
          <p:cNvGrpSpPr/>
          <p:nvPr/>
        </p:nvGrpSpPr>
        <p:grpSpPr>
          <a:xfrm rot="0">
            <a:off x="10074255" y="1768355"/>
            <a:ext cx="6563326" cy="6750290"/>
            <a:chOff x="0" y="0"/>
            <a:chExt cx="1938776" cy="1994004"/>
          </a:xfrm>
        </p:grpSpPr>
        <p:sp>
          <p:nvSpPr>
            <p:cNvPr name="Freeform 7" id="7"/>
            <p:cNvSpPr/>
            <p:nvPr/>
          </p:nvSpPr>
          <p:spPr>
            <a:xfrm flipH="false" flipV="false" rot="0">
              <a:off x="0" y="0"/>
              <a:ext cx="1938776" cy="1994004"/>
            </a:xfrm>
            <a:custGeom>
              <a:avLst/>
              <a:gdLst/>
              <a:ahLst/>
              <a:cxnLst/>
              <a:rect r="r" b="b" t="t" l="l"/>
              <a:pathLst>
                <a:path h="1994004" w="1938776">
                  <a:moveTo>
                    <a:pt x="0" y="0"/>
                  </a:moveTo>
                  <a:lnTo>
                    <a:pt x="1938776" y="0"/>
                  </a:lnTo>
                  <a:lnTo>
                    <a:pt x="1938776" y="1994004"/>
                  </a:lnTo>
                  <a:lnTo>
                    <a:pt x="0" y="1994004"/>
                  </a:lnTo>
                  <a:close/>
                </a:path>
              </a:pathLst>
            </a:custGeom>
            <a:blipFill>
              <a:blip r:embed="rId4"/>
              <a:stretch>
                <a:fillRect l="-18565" t="0" r="-18565" b="0"/>
              </a:stretch>
            </a:blipFill>
          </p:spPr>
        </p:sp>
      </p:grpSp>
      <p:sp>
        <p:nvSpPr>
          <p:cNvPr name="TextBox 8" id="8"/>
          <p:cNvSpPr txBox="true"/>
          <p:nvPr/>
        </p:nvSpPr>
        <p:spPr>
          <a:xfrm rot="0">
            <a:off x="2089773" y="1437260"/>
            <a:ext cx="7136361" cy="2286000"/>
          </a:xfrm>
          <a:prstGeom prst="rect">
            <a:avLst/>
          </a:prstGeom>
        </p:spPr>
        <p:txBody>
          <a:bodyPr anchor="t" rtlCol="false" tIns="0" lIns="0" bIns="0" rIns="0">
            <a:spAutoFit/>
          </a:bodyPr>
          <a:lstStyle/>
          <a:p>
            <a:pPr algn="l">
              <a:lnSpc>
                <a:spcPts val="9000"/>
              </a:lnSpc>
            </a:pPr>
            <a:r>
              <a:rPr lang="en-US" sz="7500">
                <a:solidFill>
                  <a:srgbClr val="2E2E2E"/>
                </a:solidFill>
                <a:latin typeface="Cooper BT Medium"/>
                <a:ea typeface="Cooper BT Medium"/>
                <a:cs typeface="Cooper BT Medium"/>
                <a:sym typeface="Cooper BT Medium"/>
              </a:rPr>
              <a:t>Face-to-Face Fundraising</a:t>
            </a:r>
          </a:p>
        </p:txBody>
      </p:sp>
      <p:sp>
        <p:nvSpPr>
          <p:cNvPr name="TextBox 9" id="9"/>
          <p:cNvSpPr txBox="true"/>
          <p:nvPr/>
        </p:nvSpPr>
        <p:spPr>
          <a:xfrm rot="0">
            <a:off x="1925927" y="4265985"/>
            <a:ext cx="6972094" cy="4177665"/>
          </a:xfrm>
          <a:prstGeom prst="rect">
            <a:avLst/>
          </a:prstGeom>
        </p:spPr>
        <p:txBody>
          <a:bodyPr anchor="t" rtlCol="false" tIns="0" lIns="0" bIns="0" rIns="0">
            <a:spAutoFit/>
          </a:bodyPr>
          <a:lstStyle/>
          <a:p>
            <a:pPr algn="l" marL="518158" indent="-259079" lvl="1">
              <a:lnSpc>
                <a:spcPts val="3359"/>
              </a:lnSpc>
              <a:buFont typeface="Arial"/>
              <a:buChar char="•"/>
            </a:pPr>
            <a:r>
              <a:rPr lang="en-US" sz="2399">
                <a:solidFill>
                  <a:srgbClr val="545454"/>
                </a:solidFill>
                <a:latin typeface="Inter"/>
                <a:ea typeface="Inter"/>
                <a:cs typeface="Inter"/>
                <a:sym typeface="Inter"/>
              </a:rPr>
              <a:t>Prepare a story + number ahead of time.</a:t>
            </a:r>
          </a:p>
          <a:p>
            <a:pPr algn="l" marL="518158" indent="-259079" lvl="1">
              <a:lnSpc>
                <a:spcPts val="3359"/>
              </a:lnSpc>
              <a:buFont typeface="Arial"/>
              <a:buChar char="•"/>
            </a:pPr>
            <a:r>
              <a:rPr lang="en-US" sz="2399">
                <a:solidFill>
                  <a:srgbClr val="545454"/>
                </a:solidFill>
                <a:latin typeface="Inter"/>
                <a:ea typeface="Inter"/>
                <a:cs typeface="Inter"/>
                <a:sym typeface="Inter"/>
              </a:rPr>
              <a:t>Be a human first: ask what they enjoyed about the event.</a:t>
            </a:r>
          </a:p>
          <a:p>
            <a:pPr algn="l" marL="518158" indent="-259079" lvl="1">
              <a:lnSpc>
                <a:spcPts val="3359"/>
              </a:lnSpc>
              <a:buFont typeface="Arial"/>
              <a:buChar char="•"/>
            </a:pPr>
            <a:r>
              <a:rPr lang="en-US" sz="2399">
                <a:solidFill>
                  <a:srgbClr val="545454"/>
                </a:solidFill>
                <a:latin typeface="Inter"/>
                <a:ea typeface="Inter"/>
                <a:cs typeface="Inter"/>
                <a:sym typeface="Inter"/>
              </a:rPr>
              <a:t>Keep it short and memorable — 2-minute elevator intro + a leave-behind (postcard, short impact sheet, or even WhatsApp QR code).</a:t>
            </a:r>
          </a:p>
          <a:p>
            <a:pPr algn="l">
              <a:lnSpc>
                <a:spcPts val="3359"/>
              </a:lnSpc>
            </a:pPr>
          </a:p>
          <a:p>
            <a:pPr algn="l">
              <a:lnSpc>
                <a:spcPts val="3359"/>
              </a:lnSpc>
            </a:pPr>
            <a:r>
              <a:rPr lang="en-US" sz="2399">
                <a:solidFill>
                  <a:srgbClr val="545454"/>
                </a:solidFill>
                <a:latin typeface="Inter"/>
                <a:ea typeface="Inter"/>
                <a:cs typeface="Inter"/>
                <a:sym typeface="Inter"/>
              </a:rPr>
              <a:t>Tools- hihello- e-business cards. </a:t>
            </a:r>
          </a:p>
          <a:p>
            <a:pPr algn="l">
              <a:lnSpc>
                <a:spcPts val="3359"/>
              </a:lnSpc>
            </a:pP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426041" y="-340618"/>
            <a:ext cx="10593581" cy="10971019"/>
            <a:chOff x="0" y="0"/>
            <a:chExt cx="588628" cy="609600"/>
          </a:xfrm>
        </p:grpSpPr>
        <p:sp>
          <p:nvSpPr>
            <p:cNvPr name="Freeform 3" id="3"/>
            <p:cNvSpPr/>
            <p:nvPr/>
          </p:nvSpPr>
          <p:spPr>
            <a:xfrm flipH="false" flipV="false" rot="0">
              <a:off x="0" y="0"/>
              <a:ext cx="588628" cy="609600"/>
            </a:xfrm>
            <a:custGeom>
              <a:avLst/>
              <a:gdLst/>
              <a:ahLst/>
              <a:cxnLst/>
              <a:rect r="r" b="b" t="t" l="l"/>
              <a:pathLst>
                <a:path h="609600" w="588628">
                  <a:moveTo>
                    <a:pt x="203200" y="0"/>
                  </a:moveTo>
                  <a:lnTo>
                    <a:pt x="588628" y="0"/>
                  </a:lnTo>
                  <a:lnTo>
                    <a:pt x="385428" y="609600"/>
                  </a:lnTo>
                  <a:lnTo>
                    <a:pt x="0" y="609600"/>
                  </a:lnTo>
                  <a:lnTo>
                    <a:pt x="203200" y="0"/>
                  </a:lnTo>
                  <a:close/>
                </a:path>
              </a:pathLst>
            </a:custGeom>
            <a:solidFill>
              <a:srgbClr val="1D2D2B"/>
            </a:solidFill>
          </p:spPr>
        </p:sp>
        <p:sp>
          <p:nvSpPr>
            <p:cNvPr name="TextBox 4" id="4"/>
            <p:cNvSpPr txBox="true"/>
            <p:nvPr/>
          </p:nvSpPr>
          <p:spPr>
            <a:xfrm>
              <a:off x="101600" y="-19050"/>
              <a:ext cx="385428" cy="628650"/>
            </a:xfrm>
            <a:prstGeom prst="rect">
              <a:avLst/>
            </a:prstGeom>
          </p:spPr>
          <p:txBody>
            <a:bodyPr anchor="ctr" rtlCol="false" tIns="50800" lIns="50800" bIns="50800" rIns="50800"/>
            <a:lstStyle/>
            <a:p>
              <a:pPr algn="ctr">
                <a:lnSpc>
                  <a:spcPts val="2999"/>
                </a:lnSpc>
              </a:pPr>
            </a:p>
          </p:txBody>
        </p:sp>
      </p:grpSp>
      <p:sp>
        <p:nvSpPr>
          <p:cNvPr name="Freeform 5" id="5"/>
          <p:cNvSpPr/>
          <p:nvPr/>
        </p:nvSpPr>
        <p:spPr>
          <a:xfrm flipH="false" flipV="false" rot="6520440">
            <a:off x="8163502" y="3589046"/>
            <a:ext cx="10803585" cy="1449129"/>
          </a:xfrm>
          <a:custGeom>
            <a:avLst/>
            <a:gdLst/>
            <a:ahLst/>
            <a:cxnLst/>
            <a:rect r="r" b="b" t="t" l="l"/>
            <a:pathLst>
              <a:path h="1449129" w="10803585">
                <a:moveTo>
                  <a:pt x="0" y="0"/>
                </a:moveTo>
                <a:lnTo>
                  <a:pt x="10803585" y="0"/>
                </a:lnTo>
                <a:lnTo>
                  <a:pt x="10803585" y="1449129"/>
                </a:lnTo>
                <a:lnTo>
                  <a:pt x="0" y="1449129"/>
                </a:lnTo>
                <a:lnTo>
                  <a:pt x="0" y="0"/>
                </a:lnTo>
                <a:close/>
              </a:path>
            </a:pathLst>
          </a:custGeom>
          <a:blipFill>
            <a:blip r:embed="rId2">
              <a:extLst>
                <a:ext uri="{96DAC541-7B7A-43D3-8B79-37D633B846F1}">
                  <asvg:svgBlip xmlns:asvg="http://schemas.microsoft.com/office/drawing/2016/SVG/main" r:embed="rId3"/>
                </a:ext>
              </a:extLst>
            </a:blip>
            <a:stretch>
              <a:fillRect l="0" t="-223963" r="0" b="0"/>
            </a:stretch>
          </a:blipFill>
        </p:spPr>
      </p:sp>
      <p:grpSp>
        <p:nvGrpSpPr>
          <p:cNvPr name="Group 6" id="6"/>
          <p:cNvGrpSpPr/>
          <p:nvPr/>
        </p:nvGrpSpPr>
        <p:grpSpPr>
          <a:xfrm rot="0">
            <a:off x="10074255" y="1768355"/>
            <a:ext cx="6563326" cy="6750290"/>
            <a:chOff x="0" y="0"/>
            <a:chExt cx="1938776" cy="1994004"/>
          </a:xfrm>
        </p:grpSpPr>
        <p:sp>
          <p:nvSpPr>
            <p:cNvPr name="Freeform 7" id="7"/>
            <p:cNvSpPr/>
            <p:nvPr/>
          </p:nvSpPr>
          <p:spPr>
            <a:xfrm flipH="false" flipV="false" rot="0">
              <a:off x="0" y="0"/>
              <a:ext cx="1938776" cy="1994004"/>
            </a:xfrm>
            <a:custGeom>
              <a:avLst/>
              <a:gdLst/>
              <a:ahLst/>
              <a:cxnLst/>
              <a:rect r="r" b="b" t="t" l="l"/>
              <a:pathLst>
                <a:path h="1994004" w="1938776">
                  <a:moveTo>
                    <a:pt x="0" y="0"/>
                  </a:moveTo>
                  <a:lnTo>
                    <a:pt x="1938776" y="0"/>
                  </a:lnTo>
                  <a:lnTo>
                    <a:pt x="1938776" y="1994004"/>
                  </a:lnTo>
                  <a:lnTo>
                    <a:pt x="0" y="1994004"/>
                  </a:lnTo>
                  <a:close/>
                </a:path>
              </a:pathLst>
            </a:custGeom>
            <a:blipFill>
              <a:blip r:embed="rId4"/>
              <a:stretch>
                <a:fillRect l="-18565" t="0" r="-18565" b="0"/>
              </a:stretch>
            </a:blipFill>
          </p:spPr>
        </p:sp>
      </p:grpSp>
      <p:sp>
        <p:nvSpPr>
          <p:cNvPr name="TextBox 8" id="8"/>
          <p:cNvSpPr txBox="true"/>
          <p:nvPr/>
        </p:nvSpPr>
        <p:spPr>
          <a:xfrm rot="0">
            <a:off x="2007639" y="1412490"/>
            <a:ext cx="8066616" cy="3429000"/>
          </a:xfrm>
          <a:prstGeom prst="rect">
            <a:avLst/>
          </a:prstGeom>
        </p:spPr>
        <p:txBody>
          <a:bodyPr anchor="t" rtlCol="false" tIns="0" lIns="0" bIns="0" rIns="0">
            <a:spAutoFit/>
          </a:bodyPr>
          <a:lstStyle/>
          <a:p>
            <a:pPr algn="l">
              <a:lnSpc>
                <a:spcPts val="9000"/>
              </a:lnSpc>
            </a:pPr>
            <a:r>
              <a:rPr lang="en-US" sz="7500">
                <a:solidFill>
                  <a:srgbClr val="2E2E2E"/>
                </a:solidFill>
                <a:latin typeface="Cooper BT Medium"/>
                <a:ea typeface="Cooper BT Medium"/>
                <a:cs typeface="Cooper BT Medium"/>
                <a:sym typeface="Cooper BT Medium"/>
              </a:rPr>
              <a:t>Sustaining the Relationship After Funding</a:t>
            </a:r>
          </a:p>
        </p:txBody>
      </p:sp>
      <p:sp>
        <p:nvSpPr>
          <p:cNvPr name="TextBox 9" id="9"/>
          <p:cNvSpPr txBox="true"/>
          <p:nvPr/>
        </p:nvSpPr>
        <p:spPr>
          <a:xfrm rot="0">
            <a:off x="2007639" y="5097266"/>
            <a:ext cx="6972094" cy="4177665"/>
          </a:xfrm>
          <a:prstGeom prst="rect">
            <a:avLst/>
          </a:prstGeom>
        </p:spPr>
        <p:txBody>
          <a:bodyPr anchor="t" rtlCol="false" tIns="0" lIns="0" bIns="0" rIns="0">
            <a:spAutoFit/>
          </a:bodyPr>
          <a:lstStyle/>
          <a:p>
            <a:pPr algn="l" marL="518158" indent="-259079" lvl="1">
              <a:lnSpc>
                <a:spcPts val="3359"/>
              </a:lnSpc>
              <a:buFont typeface="Arial"/>
              <a:buChar char="•"/>
            </a:pPr>
            <a:r>
              <a:rPr lang="en-US" sz="2399">
                <a:solidFill>
                  <a:srgbClr val="545454"/>
                </a:solidFill>
                <a:latin typeface="Inter"/>
                <a:ea typeface="Inter"/>
                <a:cs typeface="Inter"/>
                <a:sym typeface="Inter"/>
              </a:rPr>
              <a:t>Invite them to low-key events: farmer showcases, webinars.</a:t>
            </a:r>
          </a:p>
          <a:p>
            <a:pPr algn="l" marL="518158" indent="-259079" lvl="1">
              <a:lnSpc>
                <a:spcPts val="3359"/>
              </a:lnSpc>
              <a:buFont typeface="Arial"/>
              <a:buChar char="•"/>
            </a:pPr>
            <a:r>
              <a:rPr lang="en-US" sz="2399">
                <a:solidFill>
                  <a:srgbClr val="545454"/>
                </a:solidFill>
                <a:latin typeface="Inter"/>
                <a:ea typeface="Inter"/>
                <a:cs typeface="Inter"/>
                <a:sym typeface="Inter"/>
              </a:rPr>
              <a:t>Share short success stories regularly (image + quote + stat).</a:t>
            </a:r>
          </a:p>
          <a:p>
            <a:pPr algn="l" marL="518158" indent="-259079" lvl="1">
              <a:lnSpc>
                <a:spcPts val="3359"/>
              </a:lnSpc>
              <a:buFont typeface="Arial"/>
              <a:buChar char="•"/>
            </a:pPr>
            <a:r>
              <a:rPr lang="en-US" sz="2399">
                <a:solidFill>
                  <a:srgbClr val="545454"/>
                </a:solidFill>
                <a:latin typeface="Inter"/>
                <a:ea typeface="Inter"/>
                <a:cs typeface="Inter"/>
                <a:sym typeface="Inter"/>
              </a:rPr>
              <a:t>Ask them to weigh in, not just fund: “We’d love your advice on X.”</a:t>
            </a:r>
          </a:p>
          <a:p>
            <a:pPr algn="l" marL="518158" indent="-259079" lvl="1">
              <a:lnSpc>
                <a:spcPts val="3359"/>
              </a:lnSpc>
              <a:buFont typeface="Arial"/>
              <a:buChar char="•"/>
            </a:pPr>
            <a:r>
              <a:rPr lang="en-US" sz="2399">
                <a:solidFill>
                  <a:srgbClr val="545454"/>
                </a:solidFill>
                <a:latin typeface="Inter"/>
                <a:ea typeface="Inter"/>
                <a:cs typeface="Inter"/>
                <a:sym typeface="Inter"/>
              </a:rPr>
              <a:t>Share challenges too- with how you’re addressing them.</a:t>
            </a:r>
          </a:p>
          <a:p>
            <a:pPr algn="l" marL="518158" indent="-259079" lvl="1">
              <a:lnSpc>
                <a:spcPts val="3359"/>
              </a:lnSpc>
              <a:buFont typeface="Arial"/>
              <a:buChar char="•"/>
            </a:pPr>
            <a:r>
              <a:rPr lang="en-US" sz="2399">
                <a:solidFill>
                  <a:srgbClr val="545454"/>
                </a:solidFill>
                <a:latin typeface="Inter"/>
                <a:ea typeface="Inter"/>
                <a:cs typeface="Inter"/>
                <a:sym typeface="Inter"/>
              </a:rPr>
              <a:t>Funders value transparency more than perfection.</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0">
            <a:off x="-331062" y="-410708"/>
            <a:ext cx="19099983" cy="783317"/>
          </a:xfrm>
          <a:custGeom>
            <a:avLst/>
            <a:gdLst/>
            <a:ahLst/>
            <a:cxnLst/>
            <a:rect r="r" b="b" t="t" l="l"/>
            <a:pathLst>
              <a:path h="783317" w="19099983">
                <a:moveTo>
                  <a:pt x="0" y="0"/>
                </a:moveTo>
                <a:lnTo>
                  <a:pt x="19099983" y="0"/>
                </a:lnTo>
                <a:lnTo>
                  <a:pt x="19099983" y="783316"/>
                </a:lnTo>
                <a:lnTo>
                  <a:pt x="0" y="783316"/>
                </a:lnTo>
                <a:lnTo>
                  <a:pt x="0" y="0"/>
                </a:lnTo>
                <a:close/>
              </a:path>
            </a:pathLst>
          </a:custGeom>
          <a:blipFill>
            <a:blip r:embed="rId3">
              <a:extLst>
                <a:ext uri="{96DAC541-7B7A-43D3-8B79-37D633B846F1}">
                  <asvg:svgBlip xmlns:asvg="http://schemas.microsoft.com/office/drawing/2016/SVG/main" r:embed="rId4"/>
                </a:ext>
              </a:extLst>
            </a:blip>
            <a:stretch>
              <a:fillRect l="0" t="-959573" r="0" b="0"/>
            </a:stretch>
          </a:blipFill>
        </p:spPr>
      </p:sp>
      <p:sp>
        <p:nvSpPr>
          <p:cNvPr name="TextBox 4" id="4"/>
          <p:cNvSpPr txBox="true"/>
          <p:nvPr/>
        </p:nvSpPr>
        <p:spPr>
          <a:xfrm rot="0">
            <a:off x="3804360" y="2086412"/>
            <a:ext cx="10679279" cy="1143000"/>
          </a:xfrm>
          <a:prstGeom prst="rect">
            <a:avLst/>
          </a:prstGeom>
        </p:spPr>
        <p:txBody>
          <a:bodyPr anchor="t" rtlCol="false" tIns="0" lIns="0" bIns="0" rIns="0">
            <a:spAutoFit/>
          </a:bodyPr>
          <a:lstStyle/>
          <a:p>
            <a:pPr algn="ctr">
              <a:lnSpc>
                <a:spcPts val="9000"/>
              </a:lnSpc>
            </a:pPr>
            <a:r>
              <a:rPr lang="en-US" sz="7500">
                <a:solidFill>
                  <a:srgbClr val="FFFFFF"/>
                </a:solidFill>
                <a:latin typeface="Cooper BT Medium"/>
                <a:ea typeface="Cooper BT Medium"/>
                <a:cs typeface="Cooper BT Medium"/>
                <a:sym typeface="Cooper BT Medium"/>
              </a:rPr>
              <a:t>Activity</a:t>
            </a:r>
          </a:p>
        </p:txBody>
      </p:sp>
      <p:sp>
        <p:nvSpPr>
          <p:cNvPr name="TextBox 5" id="5"/>
          <p:cNvSpPr txBox="true"/>
          <p:nvPr/>
        </p:nvSpPr>
        <p:spPr>
          <a:xfrm rot="0">
            <a:off x="4214556" y="4557712"/>
            <a:ext cx="9858888" cy="1171575"/>
          </a:xfrm>
          <a:prstGeom prst="rect">
            <a:avLst/>
          </a:prstGeom>
        </p:spPr>
        <p:txBody>
          <a:bodyPr anchor="t" rtlCol="false" tIns="0" lIns="0" bIns="0" rIns="0">
            <a:spAutoFit/>
          </a:bodyPr>
          <a:lstStyle/>
          <a:p>
            <a:pPr algn="ctr">
              <a:lnSpc>
                <a:spcPts val="4618"/>
              </a:lnSpc>
            </a:pPr>
            <a:r>
              <a:rPr lang="en-US" sz="3848">
                <a:solidFill>
                  <a:srgbClr val="FFBD59"/>
                </a:solidFill>
                <a:latin typeface="Cooper BT Medium"/>
                <a:ea typeface="Cooper BT Medium"/>
                <a:cs typeface="Cooper BT Medium"/>
                <a:sym typeface="Cooper BT Medium"/>
              </a:rPr>
              <a:t>We’re going to do a 10 minute exercise followed by 10 minutes  critiquing </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435185" y="-147557"/>
            <a:ext cx="12840015" cy="10582114"/>
            <a:chOff x="0" y="0"/>
            <a:chExt cx="739670" cy="609600"/>
          </a:xfrm>
        </p:grpSpPr>
        <p:sp>
          <p:nvSpPr>
            <p:cNvPr name="Freeform 3" id="3"/>
            <p:cNvSpPr/>
            <p:nvPr/>
          </p:nvSpPr>
          <p:spPr>
            <a:xfrm flipH="false" flipV="false" rot="0">
              <a:off x="0" y="0"/>
              <a:ext cx="739670" cy="609600"/>
            </a:xfrm>
            <a:custGeom>
              <a:avLst/>
              <a:gdLst/>
              <a:ahLst/>
              <a:cxnLst/>
              <a:rect r="r" b="b" t="t" l="l"/>
              <a:pathLst>
                <a:path h="609600" w="739670">
                  <a:moveTo>
                    <a:pt x="203200" y="0"/>
                  </a:moveTo>
                  <a:lnTo>
                    <a:pt x="739670" y="0"/>
                  </a:lnTo>
                  <a:lnTo>
                    <a:pt x="536470" y="609600"/>
                  </a:lnTo>
                  <a:lnTo>
                    <a:pt x="0" y="609600"/>
                  </a:lnTo>
                  <a:lnTo>
                    <a:pt x="203200" y="0"/>
                  </a:lnTo>
                  <a:close/>
                </a:path>
              </a:pathLst>
            </a:custGeom>
            <a:blipFill>
              <a:blip r:embed="rId2"/>
              <a:stretch>
                <a:fillRect l="-2490" t="0" r="-21442" b="0"/>
              </a:stretch>
            </a:blipFill>
          </p:spPr>
        </p:sp>
      </p:grpSp>
      <p:grpSp>
        <p:nvGrpSpPr>
          <p:cNvPr name="Group 4" id="4"/>
          <p:cNvGrpSpPr/>
          <p:nvPr/>
        </p:nvGrpSpPr>
        <p:grpSpPr>
          <a:xfrm rot="0">
            <a:off x="17259300" y="-173668"/>
            <a:ext cx="1223375" cy="10661649"/>
            <a:chOff x="0" y="0"/>
            <a:chExt cx="322206" cy="2808006"/>
          </a:xfrm>
        </p:grpSpPr>
        <p:sp>
          <p:nvSpPr>
            <p:cNvPr name="Freeform 5" id="5"/>
            <p:cNvSpPr/>
            <p:nvPr/>
          </p:nvSpPr>
          <p:spPr>
            <a:xfrm flipH="false" flipV="false" rot="0">
              <a:off x="0" y="0"/>
              <a:ext cx="322206" cy="2808006"/>
            </a:xfrm>
            <a:custGeom>
              <a:avLst/>
              <a:gdLst/>
              <a:ahLst/>
              <a:cxnLst/>
              <a:rect r="r" b="b" t="t" l="l"/>
              <a:pathLst>
                <a:path h="2808006" w="322206">
                  <a:moveTo>
                    <a:pt x="0" y="0"/>
                  </a:moveTo>
                  <a:lnTo>
                    <a:pt x="322206" y="0"/>
                  </a:lnTo>
                  <a:lnTo>
                    <a:pt x="322206" y="2808006"/>
                  </a:lnTo>
                  <a:lnTo>
                    <a:pt x="0" y="2808006"/>
                  </a:lnTo>
                  <a:close/>
                </a:path>
              </a:pathLst>
            </a:custGeom>
            <a:solidFill>
              <a:srgbClr val="1D2D2B"/>
            </a:solidFill>
          </p:spPr>
        </p:sp>
        <p:sp>
          <p:nvSpPr>
            <p:cNvPr name="TextBox 6" id="6"/>
            <p:cNvSpPr txBox="true"/>
            <p:nvPr/>
          </p:nvSpPr>
          <p:spPr>
            <a:xfrm>
              <a:off x="0" y="-19050"/>
              <a:ext cx="322206" cy="2827056"/>
            </a:xfrm>
            <a:prstGeom prst="rect">
              <a:avLst/>
            </a:prstGeom>
          </p:spPr>
          <p:txBody>
            <a:bodyPr anchor="ctr" rtlCol="false" tIns="50800" lIns="50800" bIns="50800" rIns="50800"/>
            <a:lstStyle/>
            <a:p>
              <a:pPr algn="ctr">
                <a:lnSpc>
                  <a:spcPts val="2999"/>
                </a:lnSpc>
              </a:pPr>
            </a:p>
          </p:txBody>
        </p:sp>
      </p:grpSp>
      <p:sp>
        <p:nvSpPr>
          <p:cNvPr name="Freeform 7" id="7"/>
          <p:cNvSpPr/>
          <p:nvPr/>
        </p:nvSpPr>
        <p:spPr>
          <a:xfrm flipH="false" flipV="false" rot="6520440">
            <a:off x="2509693" y="3589046"/>
            <a:ext cx="10803585" cy="1449129"/>
          </a:xfrm>
          <a:custGeom>
            <a:avLst/>
            <a:gdLst/>
            <a:ahLst/>
            <a:cxnLst/>
            <a:rect r="r" b="b" t="t" l="l"/>
            <a:pathLst>
              <a:path h="1449129" w="10803585">
                <a:moveTo>
                  <a:pt x="0" y="0"/>
                </a:moveTo>
                <a:lnTo>
                  <a:pt x="10803585" y="0"/>
                </a:lnTo>
                <a:lnTo>
                  <a:pt x="10803585" y="1449129"/>
                </a:lnTo>
                <a:lnTo>
                  <a:pt x="0" y="1449129"/>
                </a:lnTo>
                <a:lnTo>
                  <a:pt x="0" y="0"/>
                </a:lnTo>
                <a:close/>
              </a:path>
            </a:pathLst>
          </a:custGeom>
          <a:blipFill>
            <a:blip r:embed="rId3">
              <a:extLst>
                <a:ext uri="{96DAC541-7B7A-43D3-8B79-37D633B846F1}">
                  <asvg:svgBlip xmlns:asvg="http://schemas.microsoft.com/office/drawing/2016/SVG/main" r:embed="rId4"/>
                </a:ext>
              </a:extLst>
            </a:blip>
            <a:stretch>
              <a:fillRect l="0" t="-223963" r="0" b="0"/>
            </a:stretch>
          </a:blipFill>
        </p:spPr>
      </p:sp>
      <p:sp>
        <p:nvSpPr>
          <p:cNvPr name="TextBox 8" id="8"/>
          <p:cNvSpPr txBox="true"/>
          <p:nvPr/>
        </p:nvSpPr>
        <p:spPr>
          <a:xfrm rot="0">
            <a:off x="10327469" y="2027610"/>
            <a:ext cx="5809996" cy="1143000"/>
          </a:xfrm>
          <a:prstGeom prst="rect">
            <a:avLst/>
          </a:prstGeom>
        </p:spPr>
        <p:txBody>
          <a:bodyPr anchor="t" rtlCol="false" tIns="0" lIns="0" bIns="0" rIns="0">
            <a:spAutoFit/>
          </a:bodyPr>
          <a:lstStyle/>
          <a:p>
            <a:pPr algn="l">
              <a:lnSpc>
                <a:spcPts val="9000"/>
              </a:lnSpc>
            </a:pPr>
            <a:r>
              <a:rPr lang="en-US" sz="7500">
                <a:solidFill>
                  <a:srgbClr val="2E2E2E"/>
                </a:solidFill>
                <a:latin typeface="Cooper BT Medium"/>
                <a:ea typeface="Cooper BT Medium"/>
                <a:cs typeface="Cooper BT Medium"/>
                <a:sym typeface="Cooper BT Medium"/>
              </a:rPr>
              <a:t>Resources</a:t>
            </a:r>
          </a:p>
        </p:txBody>
      </p:sp>
      <p:sp>
        <p:nvSpPr>
          <p:cNvPr name="TextBox 9" id="9"/>
          <p:cNvSpPr txBox="true"/>
          <p:nvPr/>
        </p:nvSpPr>
        <p:spPr>
          <a:xfrm rot="0">
            <a:off x="9404830" y="3797272"/>
            <a:ext cx="9726346" cy="523536"/>
          </a:xfrm>
          <a:prstGeom prst="rect">
            <a:avLst/>
          </a:prstGeom>
        </p:spPr>
        <p:txBody>
          <a:bodyPr anchor="t" rtlCol="false" tIns="0" lIns="0" bIns="0" rIns="0">
            <a:spAutoFit/>
          </a:bodyPr>
          <a:lstStyle/>
          <a:p>
            <a:pPr algn="l">
              <a:lnSpc>
                <a:spcPts val="4218"/>
              </a:lnSpc>
            </a:pPr>
            <a:r>
              <a:rPr lang="en-US" sz="3013" u="sng">
                <a:solidFill>
                  <a:srgbClr val="545454"/>
                </a:solidFill>
                <a:latin typeface="Inter"/>
                <a:ea typeface="Inter"/>
                <a:cs typeface="Inter"/>
                <a:sym typeface="Inter"/>
                <a:hlinkClick r:id="rId5" tooltip="https://mediajustice.org/wp-content/uploads/2020/03/MAGNetFundraisingToolkit1.pdf"/>
              </a:rPr>
              <a:t>Media Action Grassroots Network</a:t>
            </a:r>
          </a:p>
        </p:txBody>
      </p:sp>
      <p:sp>
        <p:nvSpPr>
          <p:cNvPr name="TextBox 10" id="10"/>
          <p:cNvSpPr txBox="true"/>
          <p:nvPr/>
        </p:nvSpPr>
        <p:spPr>
          <a:xfrm rot="0">
            <a:off x="9404830" y="4786420"/>
            <a:ext cx="7094365" cy="1568743"/>
          </a:xfrm>
          <a:prstGeom prst="rect">
            <a:avLst/>
          </a:prstGeom>
        </p:spPr>
        <p:txBody>
          <a:bodyPr anchor="t" rtlCol="false" tIns="0" lIns="0" bIns="0" rIns="0">
            <a:spAutoFit/>
          </a:bodyPr>
          <a:lstStyle/>
          <a:p>
            <a:pPr algn="l">
              <a:lnSpc>
                <a:spcPts val="4218"/>
              </a:lnSpc>
            </a:pPr>
            <a:r>
              <a:rPr lang="en-US" sz="3013" u="sng">
                <a:solidFill>
                  <a:srgbClr val="545454"/>
                </a:solidFill>
                <a:latin typeface="Inter"/>
                <a:ea typeface="Inter"/>
                <a:cs typeface="Inter"/>
                <a:sym typeface="Inter"/>
                <a:hlinkClick r:id="rId6" tooltip="https://donorly.com/thedonorlyblog/fundraising-plan-template"/>
              </a:rPr>
              <a:t>Donorly Free Annual Fundraising Plan Template for Nonprofits</a:t>
            </a:r>
          </a:p>
          <a:p>
            <a:pPr algn="l">
              <a:lnSpc>
                <a:spcPts val="4218"/>
              </a:lnSpc>
            </a:pPr>
          </a:p>
        </p:txBody>
      </p:sp>
      <p:sp>
        <p:nvSpPr>
          <p:cNvPr name="TextBox 11" id="11"/>
          <p:cNvSpPr txBox="true"/>
          <p:nvPr/>
        </p:nvSpPr>
        <p:spPr>
          <a:xfrm rot="0">
            <a:off x="9404830" y="6288489"/>
            <a:ext cx="7854470" cy="1056936"/>
          </a:xfrm>
          <a:prstGeom prst="rect">
            <a:avLst/>
          </a:prstGeom>
        </p:spPr>
        <p:txBody>
          <a:bodyPr anchor="t" rtlCol="false" tIns="0" lIns="0" bIns="0" rIns="0">
            <a:spAutoFit/>
          </a:bodyPr>
          <a:lstStyle/>
          <a:p>
            <a:pPr algn="l">
              <a:lnSpc>
                <a:spcPts val="4218"/>
              </a:lnSpc>
            </a:pPr>
            <a:r>
              <a:rPr lang="en-US" sz="3013" u="sng">
                <a:solidFill>
                  <a:srgbClr val="545454"/>
                </a:solidFill>
                <a:latin typeface="Inter"/>
                <a:ea typeface="Inter"/>
                <a:cs typeface="Inter"/>
                <a:sym typeface="Inter"/>
                <a:hlinkClick r:id="rId7" tooltip="https://www.grassrootsgrantmakers.org/wp-content/uploads/Grassroots-Grantmaking-Short-Course-Final.Web_.pdf"/>
              </a:rPr>
              <a:t>Grassroots Grantmakers: A Short Course on Grassroots Grantmaking</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111" r="0" b="-9111"/>
            </a:stretch>
          </a:blipFill>
        </p:spPr>
      </p:sp>
      <p:sp>
        <p:nvSpPr>
          <p:cNvPr name="TextBox 3" id="3"/>
          <p:cNvSpPr txBox="true"/>
          <p:nvPr/>
        </p:nvSpPr>
        <p:spPr>
          <a:xfrm rot="0">
            <a:off x="5281544" y="4000500"/>
            <a:ext cx="7724912" cy="2286000"/>
          </a:xfrm>
          <a:prstGeom prst="rect">
            <a:avLst/>
          </a:prstGeom>
        </p:spPr>
        <p:txBody>
          <a:bodyPr anchor="t" rtlCol="false" tIns="0" lIns="0" bIns="0" rIns="0">
            <a:spAutoFit/>
          </a:bodyPr>
          <a:lstStyle/>
          <a:p>
            <a:pPr algn="ctr">
              <a:lnSpc>
                <a:spcPts val="9000"/>
              </a:lnSpc>
            </a:pPr>
            <a:r>
              <a:rPr lang="en-US" sz="7500">
                <a:solidFill>
                  <a:srgbClr val="FFFFFF"/>
                </a:solidFill>
                <a:latin typeface="Cooper BT Medium"/>
                <a:ea typeface="Cooper BT Medium"/>
                <a:cs typeface="Cooper BT Medium"/>
                <a:sym typeface="Cooper BT Medium"/>
              </a:rPr>
              <a:t>Thank You for Your Time</a:t>
            </a:r>
          </a:p>
        </p:txBody>
      </p:sp>
      <p:sp>
        <p:nvSpPr>
          <p:cNvPr name="TextBox 4" id="4"/>
          <p:cNvSpPr txBox="true"/>
          <p:nvPr/>
        </p:nvSpPr>
        <p:spPr>
          <a:xfrm rot="0">
            <a:off x="6696041" y="6684450"/>
            <a:ext cx="4895917" cy="390525"/>
          </a:xfrm>
          <a:prstGeom prst="rect">
            <a:avLst/>
          </a:prstGeom>
        </p:spPr>
        <p:txBody>
          <a:bodyPr anchor="t" rtlCol="false" tIns="0" lIns="0" bIns="0" rIns="0">
            <a:spAutoFit/>
          </a:bodyPr>
          <a:lstStyle/>
          <a:p>
            <a:pPr algn="ctr">
              <a:lnSpc>
                <a:spcPts val="2999"/>
              </a:lnSpc>
            </a:pPr>
            <a:r>
              <a:rPr lang="en-US" sz="2499">
                <a:solidFill>
                  <a:srgbClr val="FFFFFF"/>
                </a:solidFill>
                <a:latin typeface="Poppins"/>
                <a:ea typeface="Poppins"/>
                <a:cs typeface="Poppins"/>
                <a:sym typeface="Poppins"/>
              </a:rPr>
              <a:t>Developed by Rachael Kirui</a:t>
            </a:r>
          </a:p>
        </p:txBody>
      </p:sp>
      <p:sp>
        <p:nvSpPr>
          <p:cNvPr name="Freeform 5" id="5"/>
          <p:cNvSpPr/>
          <p:nvPr/>
        </p:nvSpPr>
        <p:spPr>
          <a:xfrm flipH="false" flipV="false" rot="0">
            <a:off x="-331062" y="-410708"/>
            <a:ext cx="19099983" cy="783317"/>
          </a:xfrm>
          <a:custGeom>
            <a:avLst/>
            <a:gdLst/>
            <a:ahLst/>
            <a:cxnLst/>
            <a:rect r="r" b="b" t="t" l="l"/>
            <a:pathLst>
              <a:path h="783317" w="19099983">
                <a:moveTo>
                  <a:pt x="0" y="0"/>
                </a:moveTo>
                <a:lnTo>
                  <a:pt x="19099983" y="0"/>
                </a:lnTo>
                <a:lnTo>
                  <a:pt x="19099983" y="783316"/>
                </a:lnTo>
                <a:lnTo>
                  <a:pt x="0" y="783316"/>
                </a:lnTo>
                <a:lnTo>
                  <a:pt x="0" y="0"/>
                </a:lnTo>
                <a:close/>
              </a:path>
            </a:pathLst>
          </a:custGeom>
          <a:blipFill>
            <a:blip r:embed="rId3">
              <a:extLst>
                <a:ext uri="{96DAC541-7B7A-43D3-8B79-37D633B846F1}">
                  <asvg:svgBlip xmlns:asvg="http://schemas.microsoft.com/office/drawing/2016/SVG/main" r:embed="rId4"/>
                </a:ext>
              </a:extLst>
            </a:blip>
            <a:stretch>
              <a:fillRect l="0" t="-959573"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888" r="0" b="-8888"/>
            </a:stretch>
          </a:blipFill>
        </p:spPr>
      </p:sp>
      <p:grpSp>
        <p:nvGrpSpPr>
          <p:cNvPr name="Group 3" id="3"/>
          <p:cNvGrpSpPr/>
          <p:nvPr/>
        </p:nvGrpSpPr>
        <p:grpSpPr>
          <a:xfrm rot="0">
            <a:off x="6323518" y="3353742"/>
            <a:ext cx="5075828" cy="6126352"/>
            <a:chOff x="0" y="0"/>
            <a:chExt cx="945070" cy="1140667"/>
          </a:xfrm>
        </p:grpSpPr>
        <p:sp>
          <p:nvSpPr>
            <p:cNvPr name="Freeform 4" id="4"/>
            <p:cNvSpPr/>
            <p:nvPr/>
          </p:nvSpPr>
          <p:spPr>
            <a:xfrm flipH="false" flipV="false" rot="0">
              <a:off x="0" y="0"/>
              <a:ext cx="945070" cy="1140667"/>
            </a:xfrm>
            <a:custGeom>
              <a:avLst/>
              <a:gdLst/>
              <a:ahLst/>
              <a:cxnLst/>
              <a:rect r="r" b="b" t="t" l="l"/>
              <a:pathLst>
                <a:path h="1140667" w="945070">
                  <a:moveTo>
                    <a:pt x="0" y="0"/>
                  </a:moveTo>
                  <a:lnTo>
                    <a:pt x="945070" y="0"/>
                  </a:lnTo>
                  <a:lnTo>
                    <a:pt x="945070" y="1140667"/>
                  </a:lnTo>
                  <a:lnTo>
                    <a:pt x="0" y="1140667"/>
                  </a:lnTo>
                  <a:close/>
                </a:path>
              </a:pathLst>
            </a:custGeom>
            <a:solidFill>
              <a:srgbClr val="97AE69"/>
            </a:solidFill>
          </p:spPr>
        </p:sp>
        <p:sp>
          <p:nvSpPr>
            <p:cNvPr name="TextBox 5" id="5"/>
            <p:cNvSpPr txBox="true"/>
            <p:nvPr/>
          </p:nvSpPr>
          <p:spPr>
            <a:xfrm>
              <a:off x="0" y="-19050"/>
              <a:ext cx="945070" cy="1159717"/>
            </a:xfrm>
            <a:prstGeom prst="rect">
              <a:avLst/>
            </a:prstGeom>
          </p:spPr>
          <p:txBody>
            <a:bodyPr anchor="ctr" rtlCol="false" tIns="50800" lIns="50800" bIns="50800" rIns="50800"/>
            <a:lstStyle/>
            <a:p>
              <a:pPr algn="ctr">
                <a:lnSpc>
                  <a:spcPts val="2999"/>
                </a:lnSpc>
              </a:pPr>
            </a:p>
          </p:txBody>
        </p:sp>
      </p:grpSp>
      <p:grpSp>
        <p:nvGrpSpPr>
          <p:cNvPr name="Group 6" id="6"/>
          <p:cNvGrpSpPr/>
          <p:nvPr/>
        </p:nvGrpSpPr>
        <p:grpSpPr>
          <a:xfrm rot="0">
            <a:off x="1247690" y="3353742"/>
            <a:ext cx="5075828" cy="6126352"/>
            <a:chOff x="0" y="0"/>
            <a:chExt cx="945070" cy="1140667"/>
          </a:xfrm>
        </p:grpSpPr>
        <p:sp>
          <p:nvSpPr>
            <p:cNvPr name="Freeform 7" id="7"/>
            <p:cNvSpPr/>
            <p:nvPr/>
          </p:nvSpPr>
          <p:spPr>
            <a:xfrm flipH="false" flipV="false" rot="0">
              <a:off x="0" y="0"/>
              <a:ext cx="945070" cy="1140667"/>
            </a:xfrm>
            <a:custGeom>
              <a:avLst/>
              <a:gdLst/>
              <a:ahLst/>
              <a:cxnLst/>
              <a:rect r="r" b="b" t="t" l="l"/>
              <a:pathLst>
                <a:path h="1140667" w="945070">
                  <a:moveTo>
                    <a:pt x="0" y="0"/>
                  </a:moveTo>
                  <a:lnTo>
                    <a:pt x="945070" y="0"/>
                  </a:lnTo>
                  <a:lnTo>
                    <a:pt x="945070" y="1140667"/>
                  </a:lnTo>
                  <a:lnTo>
                    <a:pt x="0" y="1140667"/>
                  </a:lnTo>
                  <a:close/>
                </a:path>
              </a:pathLst>
            </a:custGeom>
            <a:solidFill>
              <a:srgbClr val="1C1E1A"/>
            </a:solidFill>
          </p:spPr>
        </p:sp>
        <p:sp>
          <p:nvSpPr>
            <p:cNvPr name="TextBox 8" id="8"/>
            <p:cNvSpPr txBox="true"/>
            <p:nvPr/>
          </p:nvSpPr>
          <p:spPr>
            <a:xfrm>
              <a:off x="0" y="-19050"/>
              <a:ext cx="945070" cy="1159717"/>
            </a:xfrm>
            <a:prstGeom prst="rect">
              <a:avLst/>
            </a:prstGeom>
          </p:spPr>
          <p:txBody>
            <a:bodyPr anchor="ctr" rtlCol="false" tIns="50800" lIns="50800" bIns="50800" rIns="50800"/>
            <a:lstStyle/>
            <a:p>
              <a:pPr algn="ctr">
                <a:lnSpc>
                  <a:spcPts val="2999"/>
                </a:lnSpc>
              </a:pPr>
            </a:p>
          </p:txBody>
        </p:sp>
      </p:grpSp>
      <p:grpSp>
        <p:nvGrpSpPr>
          <p:cNvPr name="Group 9" id="9"/>
          <p:cNvGrpSpPr/>
          <p:nvPr/>
        </p:nvGrpSpPr>
        <p:grpSpPr>
          <a:xfrm rot="0">
            <a:off x="11399346" y="3353742"/>
            <a:ext cx="5075828" cy="6126352"/>
            <a:chOff x="0" y="0"/>
            <a:chExt cx="945070" cy="1140667"/>
          </a:xfrm>
        </p:grpSpPr>
        <p:sp>
          <p:nvSpPr>
            <p:cNvPr name="Freeform 10" id="10"/>
            <p:cNvSpPr/>
            <p:nvPr/>
          </p:nvSpPr>
          <p:spPr>
            <a:xfrm flipH="false" flipV="false" rot="0">
              <a:off x="0" y="0"/>
              <a:ext cx="945070" cy="1140667"/>
            </a:xfrm>
            <a:custGeom>
              <a:avLst/>
              <a:gdLst/>
              <a:ahLst/>
              <a:cxnLst/>
              <a:rect r="r" b="b" t="t" l="l"/>
              <a:pathLst>
                <a:path h="1140667" w="945070">
                  <a:moveTo>
                    <a:pt x="0" y="0"/>
                  </a:moveTo>
                  <a:lnTo>
                    <a:pt x="945070" y="0"/>
                  </a:lnTo>
                  <a:lnTo>
                    <a:pt x="945070" y="1140667"/>
                  </a:lnTo>
                  <a:lnTo>
                    <a:pt x="0" y="1140667"/>
                  </a:lnTo>
                  <a:close/>
                </a:path>
              </a:pathLst>
            </a:custGeom>
            <a:solidFill>
              <a:srgbClr val="111F1D"/>
            </a:solidFill>
          </p:spPr>
        </p:sp>
        <p:sp>
          <p:nvSpPr>
            <p:cNvPr name="TextBox 11" id="11"/>
            <p:cNvSpPr txBox="true"/>
            <p:nvPr/>
          </p:nvSpPr>
          <p:spPr>
            <a:xfrm>
              <a:off x="0" y="-19050"/>
              <a:ext cx="945070" cy="1159717"/>
            </a:xfrm>
            <a:prstGeom prst="rect">
              <a:avLst/>
            </a:prstGeom>
          </p:spPr>
          <p:txBody>
            <a:bodyPr anchor="ctr" rtlCol="false" tIns="50800" lIns="50800" bIns="50800" rIns="50800"/>
            <a:lstStyle/>
            <a:p>
              <a:pPr algn="ctr">
                <a:lnSpc>
                  <a:spcPts val="2999"/>
                </a:lnSpc>
              </a:pPr>
            </a:p>
          </p:txBody>
        </p:sp>
      </p:grpSp>
      <p:sp>
        <p:nvSpPr>
          <p:cNvPr name="Freeform 12" id="12"/>
          <p:cNvSpPr/>
          <p:nvPr/>
        </p:nvSpPr>
        <p:spPr>
          <a:xfrm flipH="false" flipV="false" rot="0">
            <a:off x="-331062" y="-410708"/>
            <a:ext cx="19099983" cy="783317"/>
          </a:xfrm>
          <a:custGeom>
            <a:avLst/>
            <a:gdLst/>
            <a:ahLst/>
            <a:cxnLst/>
            <a:rect r="r" b="b" t="t" l="l"/>
            <a:pathLst>
              <a:path h="783317" w="19099983">
                <a:moveTo>
                  <a:pt x="0" y="0"/>
                </a:moveTo>
                <a:lnTo>
                  <a:pt x="19099983" y="0"/>
                </a:lnTo>
                <a:lnTo>
                  <a:pt x="19099983" y="783316"/>
                </a:lnTo>
                <a:lnTo>
                  <a:pt x="0" y="783316"/>
                </a:lnTo>
                <a:lnTo>
                  <a:pt x="0" y="0"/>
                </a:lnTo>
                <a:close/>
              </a:path>
            </a:pathLst>
          </a:custGeom>
          <a:blipFill>
            <a:blip r:embed="rId3">
              <a:extLst>
                <a:ext uri="{96DAC541-7B7A-43D3-8B79-37D633B846F1}">
                  <asvg:svgBlip xmlns:asvg="http://schemas.microsoft.com/office/drawing/2016/SVG/main" r:embed="rId4"/>
                </a:ext>
              </a:extLst>
            </a:blip>
            <a:stretch>
              <a:fillRect l="0" t="-959573" r="0" b="0"/>
            </a:stretch>
          </a:blipFill>
        </p:spPr>
      </p:sp>
      <p:sp>
        <p:nvSpPr>
          <p:cNvPr name="Freeform 13" id="13"/>
          <p:cNvSpPr/>
          <p:nvPr/>
        </p:nvSpPr>
        <p:spPr>
          <a:xfrm flipH="false" flipV="false" rot="0">
            <a:off x="5261513" y="3609891"/>
            <a:ext cx="759776" cy="759776"/>
          </a:xfrm>
          <a:custGeom>
            <a:avLst/>
            <a:gdLst/>
            <a:ahLst/>
            <a:cxnLst/>
            <a:rect r="r" b="b" t="t" l="l"/>
            <a:pathLst>
              <a:path h="759776" w="759776">
                <a:moveTo>
                  <a:pt x="0" y="0"/>
                </a:moveTo>
                <a:lnTo>
                  <a:pt x="759775" y="0"/>
                </a:lnTo>
                <a:lnTo>
                  <a:pt x="759775" y="759776"/>
                </a:lnTo>
                <a:lnTo>
                  <a:pt x="0" y="75977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false" flipV="false" rot="0">
            <a:off x="10158211" y="3527953"/>
            <a:ext cx="841714" cy="841714"/>
          </a:xfrm>
          <a:custGeom>
            <a:avLst/>
            <a:gdLst/>
            <a:ahLst/>
            <a:cxnLst/>
            <a:rect r="r" b="b" t="t" l="l"/>
            <a:pathLst>
              <a:path h="841714" w="841714">
                <a:moveTo>
                  <a:pt x="0" y="0"/>
                </a:moveTo>
                <a:lnTo>
                  <a:pt x="841714" y="0"/>
                </a:lnTo>
                <a:lnTo>
                  <a:pt x="841714" y="841714"/>
                </a:lnTo>
                <a:lnTo>
                  <a:pt x="0" y="84171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p:cNvSpPr/>
          <p:nvPr/>
        </p:nvSpPr>
        <p:spPr>
          <a:xfrm flipH="false" flipV="false" rot="0">
            <a:off x="15481185" y="3609891"/>
            <a:ext cx="817846" cy="817846"/>
          </a:xfrm>
          <a:custGeom>
            <a:avLst/>
            <a:gdLst/>
            <a:ahLst/>
            <a:cxnLst/>
            <a:rect r="r" b="b" t="t" l="l"/>
            <a:pathLst>
              <a:path h="817846" w="817846">
                <a:moveTo>
                  <a:pt x="0" y="0"/>
                </a:moveTo>
                <a:lnTo>
                  <a:pt x="817845" y="0"/>
                </a:lnTo>
                <a:lnTo>
                  <a:pt x="817845" y="817846"/>
                </a:lnTo>
                <a:lnTo>
                  <a:pt x="0" y="81784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6" id="16"/>
          <p:cNvSpPr txBox="true"/>
          <p:nvPr/>
        </p:nvSpPr>
        <p:spPr>
          <a:xfrm rot="0">
            <a:off x="4626974" y="1433484"/>
            <a:ext cx="9034051" cy="1143000"/>
          </a:xfrm>
          <a:prstGeom prst="rect">
            <a:avLst/>
          </a:prstGeom>
        </p:spPr>
        <p:txBody>
          <a:bodyPr anchor="t" rtlCol="false" tIns="0" lIns="0" bIns="0" rIns="0">
            <a:spAutoFit/>
          </a:bodyPr>
          <a:lstStyle/>
          <a:p>
            <a:pPr algn="ctr">
              <a:lnSpc>
                <a:spcPts val="9000"/>
              </a:lnSpc>
            </a:pPr>
            <a:r>
              <a:rPr lang="en-US" sz="7500">
                <a:solidFill>
                  <a:srgbClr val="FFFFFF"/>
                </a:solidFill>
                <a:latin typeface="Cooper BT Medium"/>
                <a:ea typeface="Cooper BT Medium"/>
                <a:cs typeface="Cooper BT Medium"/>
                <a:sym typeface="Cooper BT Medium"/>
              </a:rPr>
              <a:t>Objectives</a:t>
            </a:r>
          </a:p>
        </p:txBody>
      </p:sp>
      <p:sp>
        <p:nvSpPr>
          <p:cNvPr name="TextBox 17" id="17"/>
          <p:cNvSpPr txBox="true"/>
          <p:nvPr/>
        </p:nvSpPr>
        <p:spPr>
          <a:xfrm rot="0">
            <a:off x="2103033" y="4102226"/>
            <a:ext cx="2732067" cy="554043"/>
          </a:xfrm>
          <a:prstGeom prst="rect">
            <a:avLst/>
          </a:prstGeom>
        </p:spPr>
        <p:txBody>
          <a:bodyPr anchor="t" rtlCol="false" tIns="0" lIns="0" bIns="0" rIns="0">
            <a:spAutoFit/>
          </a:bodyPr>
          <a:lstStyle/>
          <a:p>
            <a:pPr algn="l">
              <a:lnSpc>
                <a:spcPts val="4243"/>
              </a:lnSpc>
            </a:pPr>
            <a:r>
              <a:rPr lang="en-US" sz="3536" b="true">
                <a:solidFill>
                  <a:srgbClr val="FFFFFF"/>
                </a:solidFill>
                <a:latin typeface="Poppins Semi-Bold"/>
                <a:ea typeface="Poppins Semi-Bold"/>
                <a:cs typeface="Poppins Semi-Bold"/>
                <a:sym typeface="Poppins Semi-Bold"/>
              </a:rPr>
              <a:t>DEMYSTIFY</a:t>
            </a:r>
          </a:p>
        </p:txBody>
      </p:sp>
      <p:sp>
        <p:nvSpPr>
          <p:cNvPr name="TextBox 18" id="18"/>
          <p:cNvSpPr txBox="true"/>
          <p:nvPr/>
        </p:nvSpPr>
        <p:spPr>
          <a:xfrm rot="0">
            <a:off x="7143795" y="4102226"/>
            <a:ext cx="3435273" cy="554043"/>
          </a:xfrm>
          <a:prstGeom prst="rect">
            <a:avLst/>
          </a:prstGeom>
        </p:spPr>
        <p:txBody>
          <a:bodyPr anchor="t" rtlCol="false" tIns="0" lIns="0" bIns="0" rIns="0">
            <a:spAutoFit/>
          </a:bodyPr>
          <a:lstStyle/>
          <a:p>
            <a:pPr algn="l">
              <a:lnSpc>
                <a:spcPts val="4243"/>
              </a:lnSpc>
            </a:pPr>
            <a:r>
              <a:rPr lang="en-US" sz="3536" b="true">
                <a:solidFill>
                  <a:srgbClr val="FFFFFF"/>
                </a:solidFill>
                <a:latin typeface="Poppins Semi-Bold"/>
                <a:ea typeface="Poppins Semi-Bold"/>
                <a:cs typeface="Poppins Semi-Bold"/>
                <a:sym typeface="Poppins Semi-Bold"/>
              </a:rPr>
              <a:t>EQUIP</a:t>
            </a:r>
          </a:p>
        </p:txBody>
      </p:sp>
      <p:sp>
        <p:nvSpPr>
          <p:cNvPr name="TextBox 19" id="19"/>
          <p:cNvSpPr txBox="true"/>
          <p:nvPr/>
        </p:nvSpPr>
        <p:spPr>
          <a:xfrm rot="0">
            <a:off x="12218496" y="4102226"/>
            <a:ext cx="2957889" cy="554043"/>
          </a:xfrm>
          <a:prstGeom prst="rect">
            <a:avLst/>
          </a:prstGeom>
        </p:spPr>
        <p:txBody>
          <a:bodyPr anchor="t" rtlCol="false" tIns="0" lIns="0" bIns="0" rIns="0">
            <a:spAutoFit/>
          </a:bodyPr>
          <a:lstStyle/>
          <a:p>
            <a:pPr algn="l">
              <a:lnSpc>
                <a:spcPts val="4243"/>
              </a:lnSpc>
            </a:pPr>
            <a:r>
              <a:rPr lang="en-US" sz="3536" b="true">
                <a:solidFill>
                  <a:srgbClr val="FFFFFF"/>
                </a:solidFill>
                <a:latin typeface="Poppins Semi-Bold"/>
                <a:ea typeface="Poppins Semi-Bold"/>
                <a:cs typeface="Poppins Semi-Bold"/>
                <a:sym typeface="Poppins Semi-Bold"/>
              </a:rPr>
              <a:t>FOSTER</a:t>
            </a:r>
          </a:p>
        </p:txBody>
      </p:sp>
      <p:sp>
        <p:nvSpPr>
          <p:cNvPr name="TextBox 20" id="20"/>
          <p:cNvSpPr txBox="true"/>
          <p:nvPr/>
        </p:nvSpPr>
        <p:spPr>
          <a:xfrm rot="0">
            <a:off x="2103033" y="4851891"/>
            <a:ext cx="3918255" cy="3322320"/>
          </a:xfrm>
          <a:prstGeom prst="rect">
            <a:avLst/>
          </a:prstGeom>
        </p:spPr>
        <p:txBody>
          <a:bodyPr anchor="t" rtlCol="false" tIns="0" lIns="0" bIns="0" rIns="0">
            <a:spAutoFit/>
          </a:bodyPr>
          <a:lstStyle/>
          <a:p>
            <a:pPr algn="l">
              <a:lnSpc>
                <a:spcPts val="3779"/>
              </a:lnSpc>
            </a:pPr>
            <a:r>
              <a:rPr lang="en-US" sz="2700">
                <a:solidFill>
                  <a:srgbClr val="FFFFFF"/>
                </a:solidFill>
                <a:latin typeface="Inter"/>
                <a:ea typeface="Inter"/>
                <a:cs typeface="Inter"/>
                <a:sym typeface="Inter"/>
              </a:rPr>
              <a:t>fundraising communications by introducing simple, effective strategies that even resource-constrained teams can implement.</a:t>
            </a:r>
          </a:p>
        </p:txBody>
      </p:sp>
      <p:sp>
        <p:nvSpPr>
          <p:cNvPr name="TextBox 21" id="21"/>
          <p:cNvSpPr txBox="true"/>
          <p:nvPr/>
        </p:nvSpPr>
        <p:spPr>
          <a:xfrm rot="0">
            <a:off x="7143795" y="4851891"/>
            <a:ext cx="4024962" cy="2846070"/>
          </a:xfrm>
          <a:prstGeom prst="rect">
            <a:avLst/>
          </a:prstGeom>
        </p:spPr>
        <p:txBody>
          <a:bodyPr anchor="t" rtlCol="false" tIns="0" lIns="0" bIns="0" rIns="0">
            <a:spAutoFit/>
          </a:bodyPr>
          <a:lstStyle/>
          <a:p>
            <a:pPr algn="l">
              <a:lnSpc>
                <a:spcPts val="3779"/>
              </a:lnSpc>
            </a:pPr>
            <a:r>
              <a:rPr lang="en-US" sz="2700">
                <a:solidFill>
                  <a:srgbClr val="FFFFFF"/>
                </a:solidFill>
                <a:latin typeface="Inter"/>
                <a:ea typeface="Inter"/>
                <a:cs typeface="Inter"/>
                <a:sym typeface="Inter"/>
              </a:rPr>
              <a:t>participants with practical tools to craft compelling stories that combine emotion and evidence to attract and sustain funder interest.</a:t>
            </a:r>
          </a:p>
        </p:txBody>
      </p:sp>
      <p:sp>
        <p:nvSpPr>
          <p:cNvPr name="TextBox 22" id="22"/>
          <p:cNvSpPr txBox="true"/>
          <p:nvPr/>
        </p:nvSpPr>
        <p:spPr>
          <a:xfrm rot="0">
            <a:off x="12218496" y="4851891"/>
            <a:ext cx="3918255" cy="3798570"/>
          </a:xfrm>
          <a:prstGeom prst="rect">
            <a:avLst/>
          </a:prstGeom>
        </p:spPr>
        <p:txBody>
          <a:bodyPr anchor="t" rtlCol="false" tIns="0" lIns="0" bIns="0" rIns="0">
            <a:spAutoFit/>
          </a:bodyPr>
          <a:lstStyle/>
          <a:p>
            <a:pPr algn="l">
              <a:lnSpc>
                <a:spcPts val="3779"/>
              </a:lnSpc>
            </a:pPr>
            <a:r>
              <a:rPr lang="en-US" sz="2700">
                <a:solidFill>
                  <a:srgbClr val="FFFFFF"/>
                </a:solidFill>
                <a:latin typeface="Inter"/>
                <a:ea typeface="Inter"/>
                <a:cs typeface="Inter"/>
                <a:sym typeface="Inter"/>
              </a:rPr>
              <a:t> a mindset shift from scarcity to strategy; encouraging organizations to see communication as a relationship-building tool, not just a one-time output.</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1D2D2B"/>
        </a:solidFill>
      </p:bgPr>
    </p:bg>
    <p:spTree>
      <p:nvGrpSpPr>
        <p:cNvPr id="1" name=""/>
        <p:cNvGrpSpPr/>
        <p:nvPr/>
      </p:nvGrpSpPr>
      <p:grpSpPr>
        <a:xfrm>
          <a:off x="0" y="0"/>
          <a:ext cx="0" cy="0"/>
          <a:chOff x="0" y="0"/>
          <a:chExt cx="0" cy="0"/>
        </a:xfrm>
      </p:grpSpPr>
      <p:grpSp>
        <p:nvGrpSpPr>
          <p:cNvPr name="Group 2" id="2"/>
          <p:cNvGrpSpPr/>
          <p:nvPr/>
        </p:nvGrpSpPr>
        <p:grpSpPr>
          <a:xfrm rot="0">
            <a:off x="4017746" y="-138522"/>
            <a:ext cx="4700785" cy="9101167"/>
            <a:chOff x="0" y="0"/>
            <a:chExt cx="1014602" cy="1964366"/>
          </a:xfrm>
        </p:grpSpPr>
        <p:sp>
          <p:nvSpPr>
            <p:cNvPr name="Freeform 3" id="3"/>
            <p:cNvSpPr/>
            <p:nvPr/>
          </p:nvSpPr>
          <p:spPr>
            <a:xfrm flipH="false" flipV="false" rot="0">
              <a:off x="0" y="0"/>
              <a:ext cx="1014602" cy="1964366"/>
            </a:xfrm>
            <a:custGeom>
              <a:avLst/>
              <a:gdLst/>
              <a:ahLst/>
              <a:cxnLst/>
              <a:rect r="r" b="b" t="t" l="l"/>
              <a:pathLst>
                <a:path h="1964366" w="1014602">
                  <a:moveTo>
                    <a:pt x="0" y="0"/>
                  </a:moveTo>
                  <a:lnTo>
                    <a:pt x="1014602" y="0"/>
                  </a:lnTo>
                  <a:lnTo>
                    <a:pt x="1014602" y="1964366"/>
                  </a:lnTo>
                  <a:lnTo>
                    <a:pt x="0" y="1964366"/>
                  </a:lnTo>
                  <a:close/>
                </a:path>
              </a:pathLst>
            </a:custGeom>
            <a:blipFill>
              <a:blip r:embed="rId2"/>
              <a:stretch>
                <a:fillRect l="-107835" t="0" r="-82760" b="0"/>
              </a:stretch>
            </a:blipFill>
          </p:spPr>
        </p:sp>
      </p:grpSp>
      <p:sp>
        <p:nvSpPr>
          <p:cNvPr name="Freeform 4" id="4"/>
          <p:cNvSpPr/>
          <p:nvPr/>
        </p:nvSpPr>
        <p:spPr>
          <a:xfrm flipH="false" flipV="false" rot="0">
            <a:off x="8718531" y="8962645"/>
            <a:ext cx="9864345" cy="2169319"/>
          </a:xfrm>
          <a:custGeom>
            <a:avLst/>
            <a:gdLst/>
            <a:ahLst/>
            <a:cxnLst/>
            <a:rect r="r" b="b" t="t" l="l"/>
            <a:pathLst>
              <a:path h="2169319" w="9864345">
                <a:moveTo>
                  <a:pt x="0" y="0"/>
                </a:moveTo>
                <a:lnTo>
                  <a:pt x="9864345" y="0"/>
                </a:lnTo>
                <a:lnTo>
                  <a:pt x="9864345" y="2169319"/>
                </a:lnTo>
                <a:lnTo>
                  <a:pt x="0" y="2169319"/>
                </a:lnTo>
                <a:lnTo>
                  <a:pt x="0" y="0"/>
                </a:lnTo>
                <a:close/>
              </a:path>
            </a:pathLst>
          </a:custGeom>
          <a:blipFill>
            <a:blip r:embed="rId3">
              <a:extLst>
                <a:ext uri="{96DAC541-7B7A-43D3-8B79-37D633B846F1}">
                  <asvg:svgBlip xmlns:asvg="http://schemas.microsoft.com/office/drawing/2016/SVG/main" r:embed="rId4"/>
                </a:ext>
              </a:extLst>
            </a:blip>
            <a:stretch>
              <a:fillRect l="-763" t="-99105" r="0" b="0"/>
            </a:stretch>
          </a:blipFill>
        </p:spPr>
      </p:sp>
      <p:grpSp>
        <p:nvGrpSpPr>
          <p:cNvPr name="Group 5" id="5"/>
          <p:cNvGrpSpPr/>
          <p:nvPr/>
        </p:nvGrpSpPr>
        <p:grpSpPr>
          <a:xfrm rot="0">
            <a:off x="-160638" y="1433484"/>
            <a:ext cx="4178384" cy="9158357"/>
            <a:chOff x="0" y="0"/>
            <a:chExt cx="901849" cy="1976710"/>
          </a:xfrm>
        </p:grpSpPr>
        <p:sp>
          <p:nvSpPr>
            <p:cNvPr name="Freeform 6" id="6"/>
            <p:cNvSpPr/>
            <p:nvPr/>
          </p:nvSpPr>
          <p:spPr>
            <a:xfrm flipH="false" flipV="false" rot="0">
              <a:off x="0" y="0"/>
              <a:ext cx="901849" cy="1976710"/>
            </a:xfrm>
            <a:custGeom>
              <a:avLst/>
              <a:gdLst/>
              <a:ahLst/>
              <a:cxnLst/>
              <a:rect r="r" b="b" t="t" l="l"/>
              <a:pathLst>
                <a:path h="1976710" w="901849">
                  <a:moveTo>
                    <a:pt x="0" y="0"/>
                  </a:moveTo>
                  <a:lnTo>
                    <a:pt x="901849" y="0"/>
                  </a:lnTo>
                  <a:lnTo>
                    <a:pt x="901849" y="1976710"/>
                  </a:lnTo>
                  <a:lnTo>
                    <a:pt x="0" y="1976710"/>
                  </a:lnTo>
                  <a:close/>
                </a:path>
              </a:pathLst>
            </a:custGeom>
            <a:blipFill>
              <a:blip r:embed="rId2"/>
              <a:stretch>
                <a:fillRect l="0" t="0" r="-228981" b="0"/>
              </a:stretch>
            </a:blipFill>
          </p:spPr>
        </p:sp>
      </p:grpSp>
      <p:sp>
        <p:nvSpPr>
          <p:cNvPr name="TextBox 7" id="7"/>
          <p:cNvSpPr txBox="true"/>
          <p:nvPr/>
        </p:nvSpPr>
        <p:spPr>
          <a:xfrm rot="0">
            <a:off x="9347181" y="2262820"/>
            <a:ext cx="8487787" cy="4976812"/>
          </a:xfrm>
          <a:prstGeom prst="rect">
            <a:avLst/>
          </a:prstGeom>
        </p:spPr>
        <p:txBody>
          <a:bodyPr anchor="t" rtlCol="false" tIns="0" lIns="0" bIns="0" rIns="0">
            <a:spAutoFit/>
          </a:bodyPr>
          <a:lstStyle/>
          <a:p>
            <a:pPr algn="l">
              <a:lnSpc>
                <a:spcPts val="7800"/>
              </a:lnSpc>
            </a:pPr>
            <a:r>
              <a:rPr lang="en-US" sz="6500">
                <a:solidFill>
                  <a:srgbClr val="FFFFFF"/>
                </a:solidFill>
                <a:latin typeface="Cooper BT Medium"/>
                <a:ea typeface="Cooper BT Medium"/>
                <a:cs typeface="Cooper BT Medium"/>
                <a:sym typeface="Cooper BT Medium"/>
              </a:rPr>
              <a:t>What are some real struggles you’ve faced when trying to communicate your work to funders?</a:t>
            </a:r>
          </a:p>
        </p:txBody>
      </p:sp>
      <p:sp>
        <p:nvSpPr>
          <p:cNvPr name="TextBox 8" id="8"/>
          <p:cNvSpPr txBox="true"/>
          <p:nvPr/>
        </p:nvSpPr>
        <p:spPr>
          <a:xfrm rot="0">
            <a:off x="9347181" y="9191625"/>
            <a:ext cx="11164595" cy="582831"/>
          </a:xfrm>
          <a:prstGeom prst="rect">
            <a:avLst/>
          </a:prstGeom>
        </p:spPr>
        <p:txBody>
          <a:bodyPr anchor="t" rtlCol="false" tIns="0" lIns="0" bIns="0" rIns="0">
            <a:spAutoFit/>
          </a:bodyPr>
          <a:lstStyle/>
          <a:p>
            <a:pPr algn="l">
              <a:lnSpc>
                <a:spcPts val="4842"/>
              </a:lnSpc>
            </a:pPr>
            <a:r>
              <a:rPr lang="en-US" sz="3458">
                <a:solidFill>
                  <a:srgbClr val="878D8B"/>
                </a:solidFill>
                <a:latin typeface="Inter"/>
                <a:ea typeface="Inter"/>
                <a:cs typeface="Inter"/>
                <a:sym typeface="Inter"/>
              </a:rPr>
              <a:t>https://www.menti.com/alrxzs8bbbqq</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9633425" y="847746"/>
            <a:ext cx="6757142" cy="1143000"/>
          </a:xfrm>
          <a:prstGeom prst="rect">
            <a:avLst/>
          </a:prstGeom>
        </p:spPr>
        <p:txBody>
          <a:bodyPr anchor="t" rtlCol="false" tIns="0" lIns="0" bIns="0" rIns="0">
            <a:spAutoFit/>
          </a:bodyPr>
          <a:lstStyle/>
          <a:p>
            <a:pPr algn="l">
              <a:lnSpc>
                <a:spcPts val="9000"/>
              </a:lnSpc>
            </a:pPr>
            <a:r>
              <a:rPr lang="en-US" sz="7500">
                <a:solidFill>
                  <a:srgbClr val="323232"/>
                </a:solidFill>
                <a:latin typeface="Cooper BT Light"/>
                <a:ea typeface="Cooper BT Light"/>
                <a:cs typeface="Cooper BT Light"/>
                <a:sym typeface="Cooper BT Light"/>
              </a:rPr>
              <a:t>Key challenges</a:t>
            </a:r>
          </a:p>
        </p:txBody>
      </p:sp>
      <p:sp>
        <p:nvSpPr>
          <p:cNvPr name="TextBox 3" id="3"/>
          <p:cNvSpPr txBox="true"/>
          <p:nvPr/>
        </p:nvSpPr>
        <p:spPr>
          <a:xfrm rot="0">
            <a:off x="476416" y="1876064"/>
            <a:ext cx="5740191" cy="1869755"/>
          </a:xfrm>
          <a:prstGeom prst="rect">
            <a:avLst/>
          </a:prstGeom>
        </p:spPr>
        <p:txBody>
          <a:bodyPr anchor="t" rtlCol="false" tIns="0" lIns="0" bIns="0" rIns="0">
            <a:spAutoFit/>
          </a:bodyPr>
          <a:lstStyle/>
          <a:p>
            <a:pPr algn="l">
              <a:lnSpc>
                <a:spcPts val="3734"/>
              </a:lnSpc>
            </a:pPr>
            <a:r>
              <a:rPr lang="en-US" sz="2667">
                <a:solidFill>
                  <a:srgbClr val="878D8B"/>
                </a:solidFill>
                <a:latin typeface="Inter"/>
                <a:ea typeface="Inter"/>
                <a:cs typeface="Inter"/>
                <a:sym typeface="Inter"/>
              </a:rPr>
              <a:t>“We’re doing everything! from fieldwork to reporting to comms,  and fundraising messaging often falls through the cracks.”</a:t>
            </a:r>
          </a:p>
        </p:txBody>
      </p:sp>
      <p:sp>
        <p:nvSpPr>
          <p:cNvPr name="TextBox 4" id="4"/>
          <p:cNvSpPr txBox="true"/>
          <p:nvPr/>
        </p:nvSpPr>
        <p:spPr>
          <a:xfrm rot="0">
            <a:off x="476416" y="7939345"/>
            <a:ext cx="5709313" cy="1860005"/>
          </a:xfrm>
          <a:prstGeom prst="rect">
            <a:avLst/>
          </a:prstGeom>
        </p:spPr>
        <p:txBody>
          <a:bodyPr anchor="t" rtlCol="false" tIns="0" lIns="0" bIns="0" rIns="0">
            <a:spAutoFit/>
          </a:bodyPr>
          <a:lstStyle/>
          <a:p>
            <a:pPr algn="l">
              <a:lnSpc>
                <a:spcPts val="3714"/>
              </a:lnSpc>
            </a:pPr>
            <a:r>
              <a:rPr lang="en-US" sz="2653">
                <a:solidFill>
                  <a:srgbClr val="878D8B"/>
                </a:solidFill>
                <a:latin typeface="Inter"/>
                <a:ea typeface="Inter"/>
                <a:cs typeface="Inter"/>
                <a:sym typeface="Inter"/>
              </a:rPr>
              <a:t>“We know we’re making a difference, but we struggle to explain that in a way funders understand.”</a:t>
            </a:r>
          </a:p>
        </p:txBody>
      </p:sp>
      <p:sp>
        <p:nvSpPr>
          <p:cNvPr name="TextBox 5" id="5"/>
          <p:cNvSpPr txBox="true"/>
          <p:nvPr/>
        </p:nvSpPr>
        <p:spPr>
          <a:xfrm rot="0">
            <a:off x="476416" y="1082011"/>
            <a:ext cx="6663643" cy="466768"/>
          </a:xfrm>
          <a:prstGeom prst="rect">
            <a:avLst/>
          </a:prstGeom>
        </p:spPr>
        <p:txBody>
          <a:bodyPr anchor="t" rtlCol="false" tIns="0" lIns="0" bIns="0" rIns="0">
            <a:spAutoFit/>
          </a:bodyPr>
          <a:lstStyle/>
          <a:p>
            <a:pPr algn="l">
              <a:lnSpc>
                <a:spcPts val="3538"/>
              </a:lnSpc>
            </a:pPr>
            <a:r>
              <a:rPr lang="en-US" sz="2949" b="true">
                <a:solidFill>
                  <a:srgbClr val="323232"/>
                </a:solidFill>
                <a:latin typeface="Poppins Semi-Bold"/>
                <a:ea typeface="Poppins Semi-Bold"/>
                <a:cs typeface="Poppins Semi-Bold"/>
                <a:sym typeface="Poppins Semi-Bold"/>
              </a:rPr>
              <a:t>WEARING MANY HATS, LIMITED TIME</a:t>
            </a:r>
          </a:p>
        </p:txBody>
      </p:sp>
      <p:sp>
        <p:nvSpPr>
          <p:cNvPr name="TextBox 6" id="6"/>
          <p:cNvSpPr txBox="true"/>
          <p:nvPr/>
        </p:nvSpPr>
        <p:spPr>
          <a:xfrm rot="0">
            <a:off x="476416" y="6931839"/>
            <a:ext cx="6627798" cy="900246"/>
          </a:xfrm>
          <a:prstGeom prst="rect">
            <a:avLst/>
          </a:prstGeom>
        </p:spPr>
        <p:txBody>
          <a:bodyPr anchor="t" rtlCol="false" tIns="0" lIns="0" bIns="0" rIns="0">
            <a:spAutoFit/>
          </a:bodyPr>
          <a:lstStyle/>
          <a:p>
            <a:pPr algn="l">
              <a:lnSpc>
                <a:spcPts val="3519"/>
              </a:lnSpc>
            </a:pPr>
            <a:r>
              <a:rPr lang="en-US" sz="2933" b="true">
                <a:solidFill>
                  <a:srgbClr val="323232"/>
                </a:solidFill>
                <a:latin typeface="Poppins Semi-Bold"/>
                <a:ea typeface="Poppins Semi-Bold"/>
                <a:cs typeface="Poppins Semi-Bold"/>
                <a:sym typeface="Poppins Semi-Bold"/>
              </a:rPr>
              <a:t>DIFFICULTY SHOWING IMPACT CLEARLY</a:t>
            </a:r>
          </a:p>
        </p:txBody>
      </p:sp>
      <p:sp>
        <p:nvSpPr>
          <p:cNvPr name="TextBox 7" id="7"/>
          <p:cNvSpPr txBox="true"/>
          <p:nvPr/>
        </p:nvSpPr>
        <p:spPr>
          <a:xfrm rot="-829349">
            <a:off x="5731685" y="4542414"/>
            <a:ext cx="5779489" cy="1408855"/>
          </a:xfrm>
          <a:prstGeom prst="rect">
            <a:avLst/>
          </a:prstGeom>
        </p:spPr>
        <p:txBody>
          <a:bodyPr anchor="t" rtlCol="false" tIns="0" lIns="0" bIns="0" rIns="0">
            <a:spAutoFit/>
          </a:bodyPr>
          <a:lstStyle/>
          <a:p>
            <a:pPr algn="l">
              <a:lnSpc>
                <a:spcPts val="3760"/>
              </a:lnSpc>
            </a:pPr>
            <a:r>
              <a:rPr lang="en-US" sz="2686">
                <a:solidFill>
                  <a:srgbClr val="878D8B"/>
                </a:solidFill>
                <a:latin typeface="Inter"/>
                <a:ea typeface="Inter"/>
                <a:cs typeface="Inter"/>
                <a:sym typeface="Inter"/>
              </a:rPr>
              <a:t>“How do we balance data and storytelling? What’s too much or too little to share?”</a:t>
            </a:r>
          </a:p>
        </p:txBody>
      </p:sp>
      <p:sp>
        <p:nvSpPr>
          <p:cNvPr name="TextBox 8" id="8"/>
          <p:cNvSpPr txBox="true"/>
          <p:nvPr/>
        </p:nvSpPr>
        <p:spPr>
          <a:xfrm rot="0">
            <a:off x="6469247" y="8269305"/>
            <a:ext cx="5126539" cy="1675980"/>
          </a:xfrm>
          <a:prstGeom prst="rect">
            <a:avLst/>
          </a:prstGeom>
        </p:spPr>
        <p:txBody>
          <a:bodyPr anchor="t" rtlCol="false" tIns="0" lIns="0" bIns="0" rIns="0">
            <a:spAutoFit/>
          </a:bodyPr>
          <a:lstStyle/>
          <a:p>
            <a:pPr algn="l">
              <a:lnSpc>
                <a:spcPts val="3335"/>
              </a:lnSpc>
            </a:pPr>
            <a:r>
              <a:rPr lang="en-US" sz="2382">
                <a:solidFill>
                  <a:srgbClr val="878D8B"/>
                </a:solidFill>
                <a:latin typeface="Inter"/>
                <a:ea typeface="Inter"/>
                <a:cs typeface="Inter"/>
                <a:sym typeface="Inter"/>
              </a:rPr>
              <a:t>“We think we need to sound academic or polished, and that blocks our real story from coming through.”</a:t>
            </a:r>
          </a:p>
        </p:txBody>
      </p:sp>
      <p:sp>
        <p:nvSpPr>
          <p:cNvPr name="TextBox 9" id="9"/>
          <p:cNvSpPr txBox="true"/>
          <p:nvPr/>
        </p:nvSpPr>
        <p:spPr>
          <a:xfrm rot="-829349">
            <a:off x="5263395" y="3667809"/>
            <a:ext cx="6013838" cy="901435"/>
          </a:xfrm>
          <a:prstGeom prst="rect">
            <a:avLst/>
          </a:prstGeom>
        </p:spPr>
        <p:txBody>
          <a:bodyPr anchor="t" rtlCol="false" tIns="0" lIns="0" bIns="0" rIns="0">
            <a:spAutoFit/>
          </a:bodyPr>
          <a:lstStyle/>
          <a:p>
            <a:pPr algn="l">
              <a:lnSpc>
                <a:spcPts val="3563"/>
              </a:lnSpc>
            </a:pPr>
            <a:r>
              <a:rPr lang="en-US" sz="2969" b="true">
                <a:solidFill>
                  <a:srgbClr val="323232"/>
                </a:solidFill>
                <a:latin typeface="Poppins Semi-Bold"/>
                <a:ea typeface="Poppins Semi-Bold"/>
                <a:cs typeface="Poppins Semi-Bold"/>
                <a:sym typeface="Poppins Semi-Bold"/>
              </a:rPr>
              <a:t>NOT KNOWING WHAT FUNDERS NEED TO HEAR</a:t>
            </a:r>
          </a:p>
        </p:txBody>
      </p:sp>
      <p:sp>
        <p:nvSpPr>
          <p:cNvPr name="TextBox 10" id="10"/>
          <p:cNvSpPr txBox="true"/>
          <p:nvPr/>
        </p:nvSpPr>
        <p:spPr>
          <a:xfrm rot="0">
            <a:off x="6469247" y="7377199"/>
            <a:ext cx="5334412" cy="801746"/>
          </a:xfrm>
          <a:prstGeom prst="rect">
            <a:avLst/>
          </a:prstGeom>
        </p:spPr>
        <p:txBody>
          <a:bodyPr anchor="t" rtlCol="false" tIns="0" lIns="0" bIns="0" rIns="0">
            <a:spAutoFit/>
          </a:bodyPr>
          <a:lstStyle/>
          <a:p>
            <a:pPr algn="l">
              <a:lnSpc>
                <a:spcPts val="3160"/>
              </a:lnSpc>
            </a:pPr>
            <a:r>
              <a:rPr lang="en-US" sz="2633" b="true">
                <a:solidFill>
                  <a:srgbClr val="323232"/>
                </a:solidFill>
                <a:latin typeface="Poppins Semi-Bold"/>
                <a:ea typeface="Poppins Semi-Bold"/>
                <a:cs typeface="Poppins Semi-Bold"/>
                <a:sym typeface="Poppins Semi-Bold"/>
              </a:rPr>
              <a:t>FEELING PRESSURE TO SOUND 'PERFECT' OR FORMAL</a:t>
            </a:r>
          </a:p>
        </p:txBody>
      </p:sp>
      <p:sp>
        <p:nvSpPr>
          <p:cNvPr name="TextBox 11" id="11"/>
          <p:cNvSpPr txBox="true"/>
          <p:nvPr/>
        </p:nvSpPr>
        <p:spPr>
          <a:xfrm rot="0">
            <a:off x="12087178" y="4099936"/>
            <a:ext cx="5519169" cy="1790437"/>
          </a:xfrm>
          <a:prstGeom prst="rect">
            <a:avLst/>
          </a:prstGeom>
        </p:spPr>
        <p:txBody>
          <a:bodyPr anchor="t" rtlCol="false" tIns="0" lIns="0" bIns="0" rIns="0">
            <a:spAutoFit/>
          </a:bodyPr>
          <a:lstStyle/>
          <a:p>
            <a:pPr algn="l">
              <a:lnSpc>
                <a:spcPts val="3591"/>
              </a:lnSpc>
            </a:pPr>
            <a:r>
              <a:rPr lang="en-US" sz="2565">
                <a:solidFill>
                  <a:srgbClr val="878D8B"/>
                </a:solidFill>
                <a:latin typeface="Inter"/>
                <a:ea typeface="Inter"/>
                <a:cs typeface="Inter"/>
                <a:sym typeface="Inter"/>
              </a:rPr>
              <a:t>“We don’t have a one-pager, impact deck, or a consistent ‘About Us’ we can send when opportunities come.”</a:t>
            </a:r>
          </a:p>
        </p:txBody>
      </p:sp>
      <p:sp>
        <p:nvSpPr>
          <p:cNvPr name="TextBox 12" id="12"/>
          <p:cNvSpPr txBox="true"/>
          <p:nvPr/>
        </p:nvSpPr>
        <p:spPr>
          <a:xfrm rot="0">
            <a:off x="12300369" y="7748140"/>
            <a:ext cx="5519169" cy="1338446"/>
          </a:xfrm>
          <a:prstGeom prst="rect">
            <a:avLst/>
          </a:prstGeom>
        </p:spPr>
        <p:txBody>
          <a:bodyPr anchor="t" rtlCol="false" tIns="0" lIns="0" bIns="0" rIns="0">
            <a:spAutoFit/>
          </a:bodyPr>
          <a:lstStyle/>
          <a:p>
            <a:pPr algn="l">
              <a:lnSpc>
                <a:spcPts val="3591"/>
              </a:lnSpc>
            </a:pPr>
            <a:r>
              <a:rPr lang="en-US" sz="2565">
                <a:solidFill>
                  <a:srgbClr val="878D8B"/>
                </a:solidFill>
                <a:latin typeface="Inter"/>
                <a:ea typeface="Inter"/>
                <a:cs typeface="Inter"/>
                <a:sym typeface="Inter"/>
              </a:rPr>
              <a:t>We’ve tried before, but didn’t hear back — so we don’t know if it’s worth the effort.</a:t>
            </a:r>
          </a:p>
        </p:txBody>
      </p:sp>
      <p:sp>
        <p:nvSpPr>
          <p:cNvPr name="TextBox 13" id="13"/>
          <p:cNvSpPr txBox="true"/>
          <p:nvPr/>
        </p:nvSpPr>
        <p:spPr>
          <a:xfrm rot="0">
            <a:off x="12087178" y="2857521"/>
            <a:ext cx="5987631" cy="880741"/>
          </a:xfrm>
          <a:prstGeom prst="rect">
            <a:avLst/>
          </a:prstGeom>
        </p:spPr>
        <p:txBody>
          <a:bodyPr anchor="t" rtlCol="false" tIns="0" lIns="0" bIns="0" rIns="0">
            <a:spAutoFit/>
          </a:bodyPr>
          <a:lstStyle/>
          <a:p>
            <a:pPr algn="l">
              <a:lnSpc>
                <a:spcPts val="3402"/>
              </a:lnSpc>
            </a:pPr>
            <a:r>
              <a:rPr lang="en-US" sz="2835" b="true">
                <a:solidFill>
                  <a:srgbClr val="323232"/>
                </a:solidFill>
                <a:latin typeface="Poppins Semi-Bold"/>
                <a:ea typeface="Poppins Semi-Bold"/>
                <a:cs typeface="Poppins Semi-Bold"/>
                <a:sym typeface="Poppins Semi-Bold"/>
              </a:rPr>
              <a:t>LACK OF CLEAR, READY-TO-USE MATERIALS</a:t>
            </a:r>
          </a:p>
        </p:txBody>
      </p:sp>
      <p:sp>
        <p:nvSpPr>
          <p:cNvPr name="TextBox 14" id="14"/>
          <p:cNvSpPr txBox="true"/>
          <p:nvPr/>
        </p:nvSpPr>
        <p:spPr>
          <a:xfrm rot="0">
            <a:off x="12300369" y="6539483"/>
            <a:ext cx="5987631" cy="880741"/>
          </a:xfrm>
          <a:prstGeom prst="rect">
            <a:avLst/>
          </a:prstGeom>
        </p:spPr>
        <p:txBody>
          <a:bodyPr anchor="t" rtlCol="false" tIns="0" lIns="0" bIns="0" rIns="0">
            <a:spAutoFit/>
          </a:bodyPr>
          <a:lstStyle/>
          <a:p>
            <a:pPr algn="l">
              <a:lnSpc>
                <a:spcPts val="3402"/>
              </a:lnSpc>
            </a:pPr>
            <a:r>
              <a:rPr lang="en-US" sz="2835" b="true">
                <a:solidFill>
                  <a:srgbClr val="323232"/>
                </a:solidFill>
                <a:latin typeface="Poppins Semi-Bold"/>
                <a:ea typeface="Poppins Semi-Bold"/>
                <a:cs typeface="Poppins Semi-Bold"/>
                <a:sym typeface="Poppins Semi-Bold"/>
              </a:rPr>
              <a:t>FEAR OF REJECTION OR DONOR FATIGUE</a:t>
            </a:r>
          </a:p>
        </p:txBody>
      </p:sp>
      <p:sp>
        <p:nvSpPr>
          <p:cNvPr name="Freeform 15" id="15"/>
          <p:cNvSpPr/>
          <p:nvPr/>
        </p:nvSpPr>
        <p:spPr>
          <a:xfrm flipH="false" flipV="false" rot="0">
            <a:off x="152400" y="5295900"/>
            <a:ext cx="4116903" cy="1116710"/>
          </a:xfrm>
          <a:custGeom>
            <a:avLst/>
            <a:gdLst/>
            <a:ahLst/>
            <a:cxnLst/>
            <a:rect r="r" b="b" t="t" l="l"/>
            <a:pathLst>
              <a:path h="1116710" w="4116903">
                <a:moveTo>
                  <a:pt x="0" y="0"/>
                </a:moveTo>
                <a:lnTo>
                  <a:pt x="4116903" y="0"/>
                </a:lnTo>
                <a:lnTo>
                  <a:pt x="4116903" y="1116710"/>
                </a:lnTo>
                <a:lnTo>
                  <a:pt x="0" y="1116710"/>
                </a:lnTo>
                <a:lnTo>
                  <a:pt x="0" y="0"/>
                </a:lnTo>
                <a:close/>
              </a:path>
            </a:pathLst>
          </a:custGeom>
          <a:blipFill>
            <a:blip r:embed="rId2"/>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1D2D2B"/>
        </a:solidFill>
      </p:bgPr>
    </p:bg>
    <p:spTree>
      <p:nvGrpSpPr>
        <p:cNvPr id="1" name=""/>
        <p:cNvGrpSpPr/>
        <p:nvPr/>
      </p:nvGrpSpPr>
      <p:grpSpPr>
        <a:xfrm>
          <a:off x="0" y="0"/>
          <a:ext cx="0" cy="0"/>
          <a:chOff x="0" y="0"/>
          <a:chExt cx="0" cy="0"/>
        </a:xfrm>
      </p:grpSpPr>
      <p:grpSp>
        <p:nvGrpSpPr>
          <p:cNvPr name="Group 2" id="2"/>
          <p:cNvGrpSpPr/>
          <p:nvPr/>
        </p:nvGrpSpPr>
        <p:grpSpPr>
          <a:xfrm rot="0">
            <a:off x="0" y="0"/>
            <a:ext cx="8718531" cy="10287000"/>
            <a:chOff x="0" y="0"/>
            <a:chExt cx="1014602" cy="1197130"/>
          </a:xfrm>
        </p:grpSpPr>
        <p:sp>
          <p:nvSpPr>
            <p:cNvPr name="Freeform 3" id="3"/>
            <p:cNvSpPr/>
            <p:nvPr/>
          </p:nvSpPr>
          <p:spPr>
            <a:xfrm flipH="false" flipV="false" rot="0">
              <a:off x="0" y="0"/>
              <a:ext cx="1014602" cy="1197130"/>
            </a:xfrm>
            <a:custGeom>
              <a:avLst/>
              <a:gdLst/>
              <a:ahLst/>
              <a:cxnLst/>
              <a:rect r="r" b="b" t="t" l="l"/>
              <a:pathLst>
                <a:path h="1197130" w="1014602">
                  <a:moveTo>
                    <a:pt x="0" y="0"/>
                  </a:moveTo>
                  <a:lnTo>
                    <a:pt x="1014602" y="0"/>
                  </a:lnTo>
                  <a:lnTo>
                    <a:pt x="1014602" y="1197130"/>
                  </a:lnTo>
                  <a:lnTo>
                    <a:pt x="0" y="1197130"/>
                  </a:lnTo>
                  <a:close/>
                </a:path>
              </a:pathLst>
            </a:custGeom>
            <a:blipFill>
              <a:blip r:embed="rId2"/>
              <a:stretch>
                <a:fillRect l="-39049" t="0" r="-39049" b="0"/>
              </a:stretch>
            </a:blipFill>
          </p:spPr>
        </p:sp>
      </p:grpSp>
      <p:sp>
        <p:nvSpPr>
          <p:cNvPr name="Freeform 4" id="4"/>
          <p:cNvSpPr/>
          <p:nvPr/>
        </p:nvSpPr>
        <p:spPr>
          <a:xfrm flipH="false" flipV="false" rot="0">
            <a:off x="8718531" y="8962645"/>
            <a:ext cx="9864345" cy="2169319"/>
          </a:xfrm>
          <a:custGeom>
            <a:avLst/>
            <a:gdLst/>
            <a:ahLst/>
            <a:cxnLst/>
            <a:rect r="r" b="b" t="t" l="l"/>
            <a:pathLst>
              <a:path h="2169319" w="9864345">
                <a:moveTo>
                  <a:pt x="0" y="0"/>
                </a:moveTo>
                <a:lnTo>
                  <a:pt x="9864345" y="0"/>
                </a:lnTo>
                <a:lnTo>
                  <a:pt x="9864345" y="2169319"/>
                </a:lnTo>
                <a:lnTo>
                  <a:pt x="0" y="2169319"/>
                </a:lnTo>
                <a:lnTo>
                  <a:pt x="0" y="0"/>
                </a:lnTo>
                <a:close/>
              </a:path>
            </a:pathLst>
          </a:custGeom>
          <a:blipFill>
            <a:blip r:embed="rId3">
              <a:extLst>
                <a:ext uri="{96DAC541-7B7A-43D3-8B79-37D633B846F1}">
                  <asvg:svgBlip xmlns:asvg="http://schemas.microsoft.com/office/drawing/2016/SVG/main" r:embed="rId4"/>
                </a:ext>
              </a:extLst>
            </a:blip>
            <a:stretch>
              <a:fillRect l="-763" t="-99105" r="0" b="0"/>
            </a:stretch>
          </a:blipFill>
        </p:spPr>
      </p:sp>
      <p:sp>
        <p:nvSpPr>
          <p:cNvPr name="TextBox 5" id="5"/>
          <p:cNvSpPr txBox="true"/>
          <p:nvPr/>
        </p:nvSpPr>
        <p:spPr>
          <a:xfrm rot="0">
            <a:off x="9347181" y="1433484"/>
            <a:ext cx="8487787" cy="5972175"/>
          </a:xfrm>
          <a:prstGeom prst="rect">
            <a:avLst/>
          </a:prstGeom>
        </p:spPr>
        <p:txBody>
          <a:bodyPr anchor="t" rtlCol="false" tIns="0" lIns="0" bIns="0" rIns="0">
            <a:spAutoFit/>
          </a:bodyPr>
          <a:lstStyle/>
          <a:p>
            <a:pPr algn="l">
              <a:lnSpc>
                <a:spcPts val="7800"/>
              </a:lnSpc>
            </a:pPr>
            <a:r>
              <a:rPr lang="en-US" sz="6500">
                <a:solidFill>
                  <a:srgbClr val="FFFFFF"/>
                </a:solidFill>
                <a:latin typeface="Cooper BT Medium"/>
                <a:ea typeface="Cooper BT Medium"/>
                <a:cs typeface="Cooper BT Medium"/>
                <a:sym typeface="Cooper BT Medium"/>
              </a:rPr>
              <a:t>This session is about giving you lightweight tools to move past these blocks, even with limited time and resources.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77" r="0" b="-9277"/>
            </a:stretch>
          </a:blipFill>
        </p:spPr>
      </p:sp>
      <p:sp>
        <p:nvSpPr>
          <p:cNvPr name="TextBox 3" id="3"/>
          <p:cNvSpPr txBox="true"/>
          <p:nvPr/>
        </p:nvSpPr>
        <p:spPr>
          <a:xfrm rot="0">
            <a:off x="1442721" y="2921650"/>
            <a:ext cx="14072462" cy="4076700"/>
          </a:xfrm>
          <a:prstGeom prst="rect">
            <a:avLst/>
          </a:prstGeom>
        </p:spPr>
        <p:txBody>
          <a:bodyPr anchor="t" rtlCol="false" tIns="0" lIns="0" bIns="0" rIns="0">
            <a:spAutoFit/>
          </a:bodyPr>
          <a:lstStyle/>
          <a:p>
            <a:pPr algn="l">
              <a:lnSpc>
                <a:spcPts val="16015"/>
              </a:lnSpc>
            </a:pPr>
            <a:r>
              <a:rPr lang="en-US" sz="13346">
                <a:solidFill>
                  <a:srgbClr val="FFFFFF"/>
                </a:solidFill>
                <a:latin typeface="Cooper BT Medium"/>
                <a:ea typeface="Cooper BT Medium"/>
                <a:cs typeface="Cooper BT Medium"/>
                <a:sym typeface="Cooper BT Medium"/>
              </a:rPr>
              <a:t>Fundraising Comms Strategy</a:t>
            </a:r>
          </a:p>
        </p:txBody>
      </p:sp>
      <p:sp>
        <p:nvSpPr>
          <p:cNvPr name="AutoShape 4" id="4"/>
          <p:cNvSpPr/>
          <p:nvPr/>
        </p:nvSpPr>
        <p:spPr>
          <a:xfrm flipV="true">
            <a:off x="1175153" y="8381894"/>
            <a:ext cx="16084147" cy="0"/>
          </a:xfrm>
          <a:prstGeom prst="line">
            <a:avLst/>
          </a:prstGeom>
          <a:ln cap="flat" w="19050">
            <a:solidFill>
              <a:srgbClr val="FFFFFF"/>
            </a:solidFill>
            <a:prstDash val="solid"/>
            <a:headEnd type="none" len="sm" w="sm"/>
            <a:tailEnd type="none" len="sm" w="sm"/>
          </a:ln>
        </p:spPr>
      </p:sp>
      <p:sp>
        <p:nvSpPr>
          <p:cNvPr name="TextBox 5" id="5"/>
          <p:cNvSpPr txBox="true"/>
          <p:nvPr/>
        </p:nvSpPr>
        <p:spPr>
          <a:xfrm rot="0">
            <a:off x="1442721" y="8723258"/>
            <a:ext cx="12570144" cy="389254"/>
          </a:xfrm>
          <a:prstGeom prst="rect">
            <a:avLst/>
          </a:prstGeom>
        </p:spPr>
        <p:txBody>
          <a:bodyPr anchor="t" rtlCol="false" tIns="0" lIns="0" bIns="0" rIns="0">
            <a:spAutoFit/>
          </a:bodyPr>
          <a:lstStyle/>
          <a:p>
            <a:pPr algn="l">
              <a:lnSpc>
                <a:spcPts val="3220"/>
              </a:lnSpc>
            </a:pPr>
            <a:r>
              <a:rPr lang="en-US" sz="2300">
                <a:solidFill>
                  <a:srgbClr val="FFFFFF"/>
                </a:solidFill>
                <a:latin typeface="Inter"/>
                <a:ea typeface="Inter"/>
                <a:cs typeface="Inter"/>
                <a:sym typeface="Inter"/>
              </a:rPr>
              <a:t>Developed by Rachael Kirui</a:t>
            </a:r>
          </a:p>
        </p:txBody>
      </p:sp>
      <p:sp>
        <p:nvSpPr>
          <p:cNvPr name="Freeform 6" id="6"/>
          <p:cNvSpPr/>
          <p:nvPr/>
        </p:nvSpPr>
        <p:spPr>
          <a:xfrm flipH="false" flipV="false" rot="0">
            <a:off x="-331062" y="-202064"/>
            <a:ext cx="19099983" cy="783317"/>
          </a:xfrm>
          <a:custGeom>
            <a:avLst/>
            <a:gdLst/>
            <a:ahLst/>
            <a:cxnLst/>
            <a:rect r="r" b="b" t="t" l="l"/>
            <a:pathLst>
              <a:path h="783317" w="19099983">
                <a:moveTo>
                  <a:pt x="0" y="0"/>
                </a:moveTo>
                <a:lnTo>
                  <a:pt x="19099983" y="0"/>
                </a:lnTo>
                <a:lnTo>
                  <a:pt x="19099983" y="783316"/>
                </a:lnTo>
                <a:lnTo>
                  <a:pt x="0" y="783316"/>
                </a:lnTo>
                <a:lnTo>
                  <a:pt x="0" y="0"/>
                </a:lnTo>
                <a:close/>
              </a:path>
            </a:pathLst>
          </a:custGeom>
          <a:blipFill>
            <a:blip r:embed="rId3">
              <a:extLst>
                <a:ext uri="{96DAC541-7B7A-43D3-8B79-37D633B846F1}">
                  <asvg:svgBlip xmlns:asvg="http://schemas.microsoft.com/office/drawing/2016/SVG/main" r:embed="rId4"/>
                </a:ext>
              </a:extLst>
            </a:blip>
            <a:stretch>
              <a:fillRect l="0" t="-959573"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364316" y="-164073"/>
            <a:ext cx="6138011" cy="10611960"/>
            <a:chOff x="0" y="0"/>
            <a:chExt cx="1616596" cy="2794920"/>
          </a:xfrm>
        </p:grpSpPr>
        <p:sp>
          <p:nvSpPr>
            <p:cNvPr name="Freeform 3" id="3"/>
            <p:cNvSpPr/>
            <p:nvPr/>
          </p:nvSpPr>
          <p:spPr>
            <a:xfrm flipH="false" flipV="false" rot="0">
              <a:off x="0" y="0"/>
              <a:ext cx="1616596" cy="2794920"/>
            </a:xfrm>
            <a:custGeom>
              <a:avLst/>
              <a:gdLst/>
              <a:ahLst/>
              <a:cxnLst/>
              <a:rect r="r" b="b" t="t" l="l"/>
              <a:pathLst>
                <a:path h="2794920" w="1616596">
                  <a:moveTo>
                    <a:pt x="0" y="0"/>
                  </a:moveTo>
                  <a:lnTo>
                    <a:pt x="1616596" y="0"/>
                  </a:lnTo>
                  <a:lnTo>
                    <a:pt x="1616596" y="2794920"/>
                  </a:lnTo>
                  <a:lnTo>
                    <a:pt x="0" y="2794920"/>
                  </a:lnTo>
                  <a:close/>
                </a:path>
              </a:pathLst>
            </a:custGeom>
            <a:solidFill>
              <a:srgbClr val="1D2D2B"/>
            </a:solidFill>
          </p:spPr>
        </p:sp>
        <p:sp>
          <p:nvSpPr>
            <p:cNvPr name="TextBox 4" id="4"/>
            <p:cNvSpPr txBox="true"/>
            <p:nvPr/>
          </p:nvSpPr>
          <p:spPr>
            <a:xfrm>
              <a:off x="0" y="-19050"/>
              <a:ext cx="1616596" cy="2813970"/>
            </a:xfrm>
            <a:prstGeom prst="rect">
              <a:avLst/>
            </a:prstGeom>
          </p:spPr>
          <p:txBody>
            <a:bodyPr anchor="ctr" rtlCol="false" tIns="50800" lIns="50800" bIns="50800" rIns="50800"/>
            <a:lstStyle/>
            <a:p>
              <a:pPr algn="ctr">
                <a:lnSpc>
                  <a:spcPts val="2999"/>
                </a:lnSpc>
              </a:pPr>
            </a:p>
          </p:txBody>
        </p:sp>
      </p:grpSp>
      <p:sp>
        <p:nvSpPr>
          <p:cNvPr name="Freeform 5" id="5"/>
          <p:cNvSpPr/>
          <p:nvPr/>
        </p:nvSpPr>
        <p:spPr>
          <a:xfrm flipH="false" flipV="false" rot="5400000">
            <a:off x="7211309" y="4545988"/>
            <a:ext cx="10371646" cy="951523"/>
          </a:xfrm>
          <a:custGeom>
            <a:avLst/>
            <a:gdLst/>
            <a:ahLst/>
            <a:cxnLst/>
            <a:rect r="r" b="b" t="t" l="l"/>
            <a:pathLst>
              <a:path h="951523" w="10371646">
                <a:moveTo>
                  <a:pt x="0" y="0"/>
                </a:moveTo>
                <a:lnTo>
                  <a:pt x="10371646" y="0"/>
                </a:lnTo>
                <a:lnTo>
                  <a:pt x="10371646" y="951523"/>
                </a:lnTo>
                <a:lnTo>
                  <a:pt x="0" y="951523"/>
                </a:lnTo>
                <a:lnTo>
                  <a:pt x="0" y="0"/>
                </a:lnTo>
                <a:close/>
              </a:path>
            </a:pathLst>
          </a:custGeom>
          <a:blipFill>
            <a:blip r:embed="rId2">
              <a:extLst>
                <a:ext uri="{96DAC541-7B7A-43D3-8B79-37D633B846F1}">
                  <asvg:svgBlip xmlns:asvg="http://schemas.microsoft.com/office/drawing/2016/SVG/main" r:embed="rId3"/>
                </a:ext>
              </a:extLst>
            </a:blip>
            <a:stretch>
              <a:fillRect l="0" t="-327449" r="0" b="-46206"/>
            </a:stretch>
          </a:blipFill>
        </p:spPr>
      </p:sp>
      <p:grpSp>
        <p:nvGrpSpPr>
          <p:cNvPr name="Group 6" id="6"/>
          <p:cNvGrpSpPr/>
          <p:nvPr/>
        </p:nvGrpSpPr>
        <p:grpSpPr>
          <a:xfrm rot="0">
            <a:off x="10055279" y="1433484"/>
            <a:ext cx="3732183" cy="6446189"/>
            <a:chOff x="0" y="0"/>
            <a:chExt cx="700457" cy="1209823"/>
          </a:xfrm>
        </p:grpSpPr>
        <p:sp>
          <p:nvSpPr>
            <p:cNvPr name="Freeform 7" id="7"/>
            <p:cNvSpPr/>
            <p:nvPr/>
          </p:nvSpPr>
          <p:spPr>
            <a:xfrm flipH="false" flipV="false" rot="0">
              <a:off x="0" y="0"/>
              <a:ext cx="700457" cy="1209823"/>
            </a:xfrm>
            <a:custGeom>
              <a:avLst/>
              <a:gdLst/>
              <a:ahLst/>
              <a:cxnLst/>
              <a:rect r="r" b="b" t="t" l="l"/>
              <a:pathLst>
                <a:path h="1209823" w="700457">
                  <a:moveTo>
                    <a:pt x="0" y="0"/>
                  </a:moveTo>
                  <a:lnTo>
                    <a:pt x="700457" y="0"/>
                  </a:lnTo>
                  <a:lnTo>
                    <a:pt x="700457" y="1209823"/>
                  </a:lnTo>
                  <a:lnTo>
                    <a:pt x="0" y="1209823"/>
                  </a:lnTo>
                  <a:close/>
                </a:path>
              </a:pathLst>
            </a:custGeom>
            <a:blipFill>
              <a:blip r:embed="rId4"/>
              <a:stretch>
                <a:fillRect l="-79620" t="0" r="-79620" b="0"/>
              </a:stretch>
            </a:blipFill>
          </p:spPr>
        </p:sp>
      </p:grpSp>
      <p:grpSp>
        <p:nvGrpSpPr>
          <p:cNvPr name="Group 8" id="8"/>
          <p:cNvGrpSpPr/>
          <p:nvPr/>
        </p:nvGrpSpPr>
        <p:grpSpPr>
          <a:xfrm rot="0">
            <a:off x="13501245" y="3170610"/>
            <a:ext cx="3568857" cy="6087690"/>
            <a:chOff x="0" y="0"/>
            <a:chExt cx="735220" cy="1254124"/>
          </a:xfrm>
        </p:grpSpPr>
        <p:sp>
          <p:nvSpPr>
            <p:cNvPr name="Freeform 9" id="9"/>
            <p:cNvSpPr/>
            <p:nvPr/>
          </p:nvSpPr>
          <p:spPr>
            <a:xfrm flipH="false" flipV="false" rot="0">
              <a:off x="0" y="0"/>
              <a:ext cx="735220" cy="1254124"/>
            </a:xfrm>
            <a:custGeom>
              <a:avLst/>
              <a:gdLst/>
              <a:ahLst/>
              <a:cxnLst/>
              <a:rect r="r" b="b" t="t" l="l"/>
              <a:pathLst>
                <a:path h="1254124" w="735220">
                  <a:moveTo>
                    <a:pt x="0" y="0"/>
                  </a:moveTo>
                  <a:lnTo>
                    <a:pt x="735220" y="0"/>
                  </a:lnTo>
                  <a:lnTo>
                    <a:pt x="735220" y="1254124"/>
                  </a:lnTo>
                  <a:lnTo>
                    <a:pt x="0" y="1254124"/>
                  </a:lnTo>
                  <a:close/>
                </a:path>
              </a:pathLst>
            </a:custGeom>
            <a:blipFill>
              <a:blip r:embed="rId5"/>
              <a:stretch>
                <a:fillRect l="-60993" t="0" r="-94076" b="0"/>
              </a:stretch>
            </a:blipFill>
          </p:spPr>
        </p:sp>
      </p:grpSp>
      <p:sp>
        <p:nvSpPr>
          <p:cNvPr name="Freeform 10" id="10"/>
          <p:cNvSpPr/>
          <p:nvPr/>
        </p:nvSpPr>
        <p:spPr>
          <a:xfrm flipH="false" flipV="false" rot="0">
            <a:off x="514655" y="1714500"/>
            <a:ext cx="1391974" cy="1692369"/>
          </a:xfrm>
          <a:custGeom>
            <a:avLst/>
            <a:gdLst/>
            <a:ahLst/>
            <a:cxnLst/>
            <a:rect r="r" b="b" t="t" l="l"/>
            <a:pathLst>
              <a:path h="1692369" w="1391974">
                <a:moveTo>
                  <a:pt x="0" y="0"/>
                </a:moveTo>
                <a:lnTo>
                  <a:pt x="1391974" y="0"/>
                </a:lnTo>
                <a:lnTo>
                  <a:pt x="1391974" y="1692369"/>
                </a:lnTo>
                <a:lnTo>
                  <a:pt x="0" y="169236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514655" y="5187762"/>
            <a:ext cx="1391974" cy="1692369"/>
          </a:xfrm>
          <a:custGeom>
            <a:avLst/>
            <a:gdLst/>
            <a:ahLst/>
            <a:cxnLst/>
            <a:rect r="r" b="b" t="t" l="l"/>
            <a:pathLst>
              <a:path h="1692369" w="1391974">
                <a:moveTo>
                  <a:pt x="0" y="0"/>
                </a:moveTo>
                <a:lnTo>
                  <a:pt x="1391974" y="0"/>
                </a:lnTo>
                <a:lnTo>
                  <a:pt x="1391974" y="1692369"/>
                </a:lnTo>
                <a:lnTo>
                  <a:pt x="0" y="169236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2" id="12"/>
          <p:cNvSpPr txBox="true"/>
          <p:nvPr/>
        </p:nvSpPr>
        <p:spPr>
          <a:xfrm rot="0">
            <a:off x="2135907" y="2035269"/>
            <a:ext cx="7290722" cy="2743200"/>
          </a:xfrm>
          <a:prstGeom prst="rect">
            <a:avLst/>
          </a:prstGeom>
        </p:spPr>
        <p:txBody>
          <a:bodyPr anchor="t" rtlCol="false" tIns="0" lIns="0" bIns="0" rIns="0">
            <a:spAutoFit/>
          </a:bodyPr>
          <a:lstStyle/>
          <a:p>
            <a:pPr algn="l">
              <a:lnSpc>
                <a:spcPts val="3600"/>
              </a:lnSpc>
            </a:pPr>
            <a:r>
              <a:rPr lang="en-US" sz="3000">
                <a:solidFill>
                  <a:srgbClr val="323232"/>
                </a:solidFill>
                <a:latin typeface="Cooper BT Medium"/>
                <a:ea typeface="Cooper BT Medium"/>
                <a:cs typeface="Cooper BT Medium"/>
                <a:sym typeface="Cooper BT Medium"/>
              </a:rPr>
              <a:t>A fundraising communications strategy is a simple plan to share your impact story with the right funders or supporters — in the right way, at the right time — so they are moved to give, invest, or partner with you.</a:t>
            </a:r>
          </a:p>
        </p:txBody>
      </p:sp>
      <p:sp>
        <p:nvSpPr>
          <p:cNvPr name="TextBox 13" id="13"/>
          <p:cNvSpPr txBox="true"/>
          <p:nvPr/>
        </p:nvSpPr>
        <p:spPr>
          <a:xfrm rot="0">
            <a:off x="2135907" y="5508531"/>
            <a:ext cx="7290722" cy="2286000"/>
          </a:xfrm>
          <a:prstGeom prst="rect">
            <a:avLst/>
          </a:prstGeom>
        </p:spPr>
        <p:txBody>
          <a:bodyPr anchor="t" rtlCol="false" tIns="0" lIns="0" bIns="0" rIns="0">
            <a:spAutoFit/>
          </a:bodyPr>
          <a:lstStyle/>
          <a:p>
            <a:pPr algn="l">
              <a:lnSpc>
                <a:spcPts val="3600"/>
              </a:lnSpc>
            </a:pPr>
            <a:r>
              <a:rPr lang="en-US" sz="3000">
                <a:solidFill>
                  <a:srgbClr val="323232"/>
                </a:solidFill>
                <a:latin typeface="Cooper BT Medium"/>
                <a:ea typeface="Cooper BT Medium"/>
                <a:cs typeface="Cooper BT Medium"/>
                <a:sym typeface="Cooper BT Medium"/>
              </a:rPr>
              <a:t>Even small teams can benefit from a fundraising communications strategy because it saves time, builds trust, and helps you speak clearly and confidently to the right funders.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5502073" y="4370296"/>
            <a:ext cx="3344301" cy="2281001"/>
            <a:chOff x="0" y="0"/>
            <a:chExt cx="1161565" cy="792253"/>
          </a:xfrm>
        </p:grpSpPr>
        <p:sp>
          <p:nvSpPr>
            <p:cNvPr name="Freeform 4" id="4"/>
            <p:cNvSpPr/>
            <p:nvPr/>
          </p:nvSpPr>
          <p:spPr>
            <a:xfrm flipH="false" flipV="false" rot="0">
              <a:off x="0" y="0"/>
              <a:ext cx="1161565" cy="792253"/>
            </a:xfrm>
            <a:custGeom>
              <a:avLst/>
              <a:gdLst/>
              <a:ahLst/>
              <a:cxnLst/>
              <a:rect r="r" b="b" t="t" l="l"/>
              <a:pathLst>
                <a:path h="792253" w="1161565">
                  <a:moveTo>
                    <a:pt x="0" y="0"/>
                  </a:moveTo>
                  <a:lnTo>
                    <a:pt x="1161565" y="0"/>
                  </a:lnTo>
                  <a:lnTo>
                    <a:pt x="1161565" y="792253"/>
                  </a:lnTo>
                  <a:lnTo>
                    <a:pt x="0" y="792253"/>
                  </a:lnTo>
                  <a:close/>
                </a:path>
              </a:pathLst>
            </a:custGeom>
            <a:solidFill>
              <a:srgbClr val="AF766C"/>
            </a:solidFill>
          </p:spPr>
        </p:sp>
        <p:sp>
          <p:nvSpPr>
            <p:cNvPr name="TextBox 5" id="5"/>
            <p:cNvSpPr txBox="true"/>
            <p:nvPr/>
          </p:nvSpPr>
          <p:spPr>
            <a:xfrm>
              <a:off x="0" y="-19050"/>
              <a:ext cx="1161565" cy="811303"/>
            </a:xfrm>
            <a:prstGeom prst="rect">
              <a:avLst/>
            </a:prstGeom>
          </p:spPr>
          <p:txBody>
            <a:bodyPr anchor="ctr" rtlCol="false" tIns="50800" lIns="50800" bIns="50800" rIns="50800"/>
            <a:lstStyle/>
            <a:p>
              <a:pPr algn="ctr">
                <a:lnSpc>
                  <a:spcPts val="2999"/>
                </a:lnSpc>
              </a:pPr>
            </a:p>
          </p:txBody>
        </p:sp>
      </p:grpSp>
      <p:grpSp>
        <p:nvGrpSpPr>
          <p:cNvPr name="Group 6" id="6"/>
          <p:cNvGrpSpPr/>
          <p:nvPr/>
        </p:nvGrpSpPr>
        <p:grpSpPr>
          <a:xfrm rot="0">
            <a:off x="5502073" y="7223658"/>
            <a:ext cx="3344301" cy="2281001"/>
            <a:chOff x="0" y="0"/>
            <a:chExt cx="1161565" cy="792253"/>
          </a:xfrm>
        </p:grpSpPr>
        <p:sp>
          <p:nvSpPr>
            <p:cNvPr name="Freeform 7" id="7"/>
            <p:cNvSpPr/>
            <p:nvPr/>
          </p:nvSpPr>
          <p:spPr>
            <a:xfrm flipH="false" flipV="false" rot="0">
              <a:off x="0" y="0"/>
              <a:ext cx="1161565" cy="792253"/>
            </a:xfrm>
            <a:custGeom>
              <a:avLst/>
              <a:gdLst/>
              <a:ahLst/>
              <a:cxnLst/>
              <a:rect r="r" b="b" t="t" l="l"/>
              <a:pathLst>
                <a:path h="792253" w="1161565">
                  <a:moveTo>
                    <a:pt x="0" y="0"/>
                  </a:moveTo>
                  <a:lnTo>
                    <a:pt x="1161565" y="0"/>
                  </a:lnTo>
                  <a:lnTo>
                    <a:pt x="1161565" y="792253"/>
                  </a:lnTo>
                  <a:lnTo>
                    <a:pt x="0" y="792253"/>
                  </a:lnTo>
                  <a:close/>
                </a:path>
              </a:pathLst>
            </a:custGeom>
            <a:solidFill>
              <a:srgbClr val="AF766C"/>
            </a:solidFill>
          </p:spPr>
        </p:sp>
        <p:sp>
          <p:nvSpPr>
            <p:cNvPr name="TextBox 8" id="8"/>
            <p:cNvSpPr txBox="true"/>
            <p:nvPr/>
          </p:nvSpPr>
          <p:spPr>
            <a:xfrm>
              <a:off x="0" y="-19050"/>
              <a:ext cx="1161565" cy="811303"/>
            </a:xfrm>
            <a:prstGeom prst="rect">
              <a:avLst/>
            </a:prstGeom>
          </p:spPr>
          <p:txBody>
            <a:bodyPr anchor="ctr" rtlCol="false" tIns="50800" lIns="50800" bIns="50800" rIns="50800"/>
            <a:lstStyle/>
            <a:p>
              <a:pPr algn="ctr">
                <a:lnSpc>
                  <a:spcPts val="2999"/>
                </a:lnSpc>
              </a:pPr>
            </a:p>
          </p:txBody>
        </p:sp>
      </p:grpSp>
      <p:grpSp>
        <p:nvGrpSpPr>
          <p:cNvPr name="Group 9" id="9"/>
          <p:cNvGrpSpPr/>
          <p:nvPr/>
        </p:nvGrpSpPr>
        <p:grpSpPr>
          <a:xfrm rot="0">
            <a:off x="3215804" y="4370296"/>
            <a:ext cx="2286270" cy="2281001"/>
            <a:chOff x="0" y="0"/>
            <a:chExt cx="565862" cy="564558"/>
          </a:xfrm>
        </p:grpSpPr>
        <p:sp>
          <p:nvSpPr>
            <p:cNvPr name="Freeform 10" id="10"/>
            <p:cNvSpPr/>
            <p:nvPr/>
          </p:nvSpPr>
          <p:spPr>
            <a:xfrm flipH="false" flipV="false" rot="0">
              <a:off x="0" y="0"/>
              <a:ext cx="565862" cy="564558"/>
            </a:xfrm>
            <a:custGeom>
              <a:avLst/>
              <a:gdLst/>
              <a:ahLst/>
              <a:cxnLst/>
              <a:rect r="r" b="b" t="t" l="l"/>
              <a:pathLst>
                <a:path h="564558" w="565862">
                  <a:moveTo>
                    <a:pt x="0" y="0"/>
                  </a:moveTo>
                  <a:lnTo>
                    <a:pt x="565862" y="0"/>
                  </a:lnTo>
                  <a:lnTo>
                    <a:pt x="565862" y="564558"/>
                  </a:lnTo>
                  <a:lnTo>
                    <a:pt x="0" y="564558"/>
                  </a:lnTo>
                  <a:close/>
                </a:path>
              </a:pathLst>
            </a:custGeom>
            <a:blipFill>
              <a:blip r:embed="rId3"/>
              <a:stretch>
                <a:fillRect l="-24873" t="0" r="-24873" b="0"/>
              </a:stretch>
            </a:blipFill>
          </p:spPr>
        </p:sp>
      </p:grpSp>
      <p:grpSp>
        <p:nvGrpSpPr>
          <p:cNvPr name="Group 11" id="11"/>
          <p:cNvGrpSpPr/>
          <p:nvPr/>
        </p:nvGrpSpPr>
        <p:grpSpPr>
          <a:xfrm rot="0">
            <a:off x="3215804" y="7223658"/>
            <a:ext cx="2286270" cy="2281001"/>
            <a:chOff x="0" y="0"/>
            <a:chExt cx="565862" cy="564558"/>
          </a:xfrm>
        </p:grpSpPr>
        <p:sp>
          <p:nvSpPr>
            <p:cNvPr name="Freeform 12" id="12"/>
            <p:cNvSpPr/>
            <p:nvPr/>
          </p:nvSpPr>
          <p:spPr>
            <a:xfrm flipH="false" flipV="false" rot="0">
              <a:off x="0" y="0"/>
              <a:ext cx="565862" cy="564558"/>
            </a:xfrm>
            <a:custGeom>
              <a:avLst/>
              <a:gdLst/>
              <a:ahLst/>
              <a:cxnLst/>
              <a:rect r="r" b="b" t="t" l="l"/>
              <a:pathLst>
                <a:path h="564558" w="565862">
                  <a:moveTo>
                    <a:pt x="0" y="0"/>
                  </a:moveTo>
                  <a:lnTo>
                    <a:pt x="565862" y="0"/>
                  </a:lnTo>
                  <a:lnTo>
                    <a:pt x="565862" y="564558"/>
                  </a:lnTo>
                  <a:lnTo>
                    <a:pt x="0" y="564558"/>
                  </a:lnTo>
                  <a:close/>
                </a:path>
              </a:pathLst>
            </a:custGeom>
            <a:blipFill>
              <a:blip r:embed="rId4"/>
              <a:stretch>
                <a:fillRect l="-45175" t="0" r="-4291" b="0"/>
              </a:stretch>
            </a:blipFill>
          </p:spPr>
        </p:sp>
      </p:grpSp>
      <p:sp>
        <p:nvSpPr>
          <p:cNvPr name="Freeform 13" id="13"/>
          <p:cNvSpPr/>
          <p:nvPr/>
        </p:nvSpPr>
        <p:spPr>
          <a:xfrm flipH="false" flipV="false" rot="5400000">
            <a:off x="4377496" y="5357816"/>
            <a:ext cx="2281001" cy="305960"/>
          </a:xfrm>
          <a:custGeom>
            <a:avLst/>
            <a:gdLst/>
            <a:ahLst/>
            <a:cxnLst/>
            <a:rect r="r" b="b" t="t" l="l"/>
            <a:pathLst>
              <a:path h="305960" w="2281001">
                <a:moveTo>
                  <a:pt x="0" y="0"/>
                </a:moveTo>
                <a:lnTo>
                  <a:pt x="2281000" y="0"/>
                </a:lnTo>
                <a:lnTo>
                  <a:pt x="2281000" y="305961"/>
                </a:lnTo>
                <a:lnTo>
                  <a:pt x="0" y="305961"/>
                </a:lnTo>
                <a:lnTo>
                  <a:pt x="0" y="0"/>
                </a:lnTo>
                <a:close/>
              </a:path>
            </a:pathLst>
          </a:custGeom>
          <a:blipFill>
            <a:blip r:embed="rId5">
              <a:extLst>
                <a:ext uri="{96DAC541-7B7A-43D3-8B79-37D633B846F1}">
                  <asvg:svgBlip xmlns:asvg="http://schemas.microsoft.com/office/drawing/2016/SVG/main" r:embed="rId6"/>
                </a:ext>
              </a:extLst>
            </a:blip>
            <a:stretch>
              <a:fillRect l="0" t="-223963" r="0" b="0"/>
            </a:stretch>
          </a:blipFill>
        </p:spPr>
      </p:sp>
      <p:sp>
        <p:nvSpPr>
          <p:cNvPr name="Freeform 14" id="14"/>
          <p:cNvSpPr/>
          <p:nvPr/>
        </p:nvSpPr>
        <p:spPr>
          <a:xfrm flipH="false" flipV="false" rot="5400000">
            <a:off x="4361573" y="8211179"/>
            <a:ext cx="2281001" cy="305960"/>
          </a:xfrm>
          <a:custGeom>
            <a:avLst/>
            <a:gdLst/>
            <a:ahLst/>
            <a:cxnLst/>
            <a:rect r="r" b="b" t="t" l="l"/>
            <a:pathLst>
              <a:path h="305960" w="2281001">
                <a:moveTo>
                  <a:pt x="0" y="0"/>
                </a:moveTo>
                <a:lnTo>
                  <a:pt x="2281001" y="0"/>
                </a:lnTo>
                <a:lnTo>
                  <a:pt x="2281001" y="305960"/>
                </a:lnTo>
                <a:lnTo>
                  <a:pt x="0" y="305960"/>
                </a:lnTo>
                <a:lnTo>
                  <a:pt x="0" y="0"/>
                </a:lnTo>
                <a:close/>
              </a:path>
            </a:pathLst>
          </a:custGeom>
          <a:blipFill>
            <a:blip r:embed="rId5">
              <a:extLst>
                <a:ext uri="{96DAC541-7B7A-43D3-8B79-37D633B846F1}">
                  <asvg:svgBlip xmlns:asvg="http://schemas.microsoft.com/office/drawing/2016/SVG/main" r:embed="rId6"/>
                </a:ext>
              </a:extLst>
            </a:blip>
            <a:stretch>
              <a:fillRect l="0" t="-223963" r="0" b="0"/>
            </a:stretch>
          </a:blipFill>
        </p:spPr>
      </p:sp>
      <p:sp>
        <p:nvSpPr>
          <p:cNvPr name="Freeform 15" id="15"/>
          <p:cNvSpPr/>
          <p:nvPr/>
        </p:nvSpPr>
        <p:spPr>
          <a:xfrm flipH="false" flipV="false" rot="0">
            <a:off x="-331062" y="-410708"/>
            <a:ext cx="19099983" cy="783317"/>
          </a:xfrm>
          <a:custGeom>
            <a:avLst/>
            <a:gdLst/>
            <a:ahLst/>
            <a:cxnLst/>
            <a:rect r="r" b="b" t="t" l="l"/>
            <a:pathLst>
              <a:path h="783317" w="19099983">
                <a:moveTo>
                  <a:pt x="0" y="0"/>
                </a:moveTo>
                <a:lnTo>
                  <a:pt x="19099983" y="0"/>
                </a:lnTo>
                <a:lnTo>
                  <a:pt x="19099983" y="783316"/>
                </a:lnTo>
                <a:lnTo>
                  <a:pt x="0" y="783316"/>
                </a:lnTo>
                <a:lnTo>
                  <a:pt x="0" y="0"/>
                </a:lnTo>
                <a:close/>
              </a:path>
            </a:pathLst>
          </a:custGeom>
          <a:blipFill>
            <a:blip r:embed="rId5">
              <a:extLst>
                <a:ext uri="{96DAC541-7B7A-43D3-8B79-37D633B846F1}">
                  <asvg:svgBlip xmlns:asvg="http://schemas.microsoft.com/office/drawing/2016/SVG/main" r:embed="rId6"/>
                </a:ext>
              </a:extLst>
            </a:blip>
            <a:stretch>
              <a:fillRect l="0" t="-959573" r="0" b="0"/>
            </a:stretch>
          </a:blipFill>
        </p:spPr>
      </p:sp>
      <p:grpSp>
        <p:nvGrpSpPr>
          <p:cNvPr name="Group 16" id="16"/>
          <p:cNvGrpSpPr/>
          <p:nvPr/>
        </p:nvGrpSpPr>
        <p:grpSpPr>
          <a:xfrm rot="0">
            <a:off x="11877755" y="4370296"/>
            <a:ext cx="3344301" cy="2281001"/>
            <a:chOff x="0" y="0"/>
            <a:chExt cx="1161565" cy="792253"/>
          </a:xfrm>
        </p:grpSpPr>
        <p:sp>
          <p:nvSpPr>
            <p:cNvPr name="Freeform 17" id="17"/>
            <p:cNvSpPr/>
            <p:nvPr/>
          </p:nvSpPr>
          <p:spPr>
            <a:xfrm flipH="false" flipV="false" rot="0">
              <a:off x="0" y="0"/>
              <a:ext cx="1161565" cy="792253"/>
            </a:xfrm>
            <a:custGeom>
              <a:avLst/>
              <a:gdLst/>
              <a:ahLst/>
              <a:cxnLst/>
              <a:rect r="r" b="b" t="t" l="l"/>
              <a:pathLst>
                <a:path h="792253" w="1161565">
                  <a:moveTo>
                    <a:pt x="0" y="0"/>
                  </a:moveTo>
                  <a:lnTo>
                    <a:pt x="1161565" y="0"/>
                  </a:lnTo>
                  <a:lnTo>
                    <a:pt x="1161565" y="792253"/>
                  </a:lnTo>
                  <a:lnTo>
                    <a:pt x="0" y="792253"/>
                  </a:lnTo>
                  <a:close/>
                </a:path>
              </a:pathLst>
            </a:custGeom>
            <a:solidFill>
              <a:srgbClr val="AF766C"/>
            </a:solidFill>
          </p:spPr>
        </p:sp>
        <p:sp>
          <p:nvSpPr>
            <p:cNvPr name="TextBox 18" id="18"/>
            <p:cNvSpPr txBox="true"/>
            <p:nvPr/>
          </p:nvSpPr>
          <p:spPr>
            <a:xfrm>
              <a:off x="0" y="-19050"/>
              <a:ext cx="1161565" cy="811303"/>
            </a:xfrm>
            <a:prstGeom prst="rect">
              <a:avLst/>
            </a:prstGeom>
          </p:spPr>
          <p:txBody>
            <a:bodyPr anchor="ctr" rtlCol="false" tIns="50800" lIns="50800" bIns="50800" rIns="50800"/>
            <a:lstStyle/>
            <a:p>
              <a:pPr algn="ctr">
                <a:lnSpc>
                  <a:spcPts val="2999"/>
                </a:lnSpc>
              </a:pPr>
            </a:p>
          </p:txBody>
        </p:sp>
      </p:grpSp>
      <p:grpSp>
        <p:nvGrpSpPr>
          <p:cNvPr name="Group 19" id="19"/>
          <p:cNvGrpSpPr/>
          <p:nvPr/>
        </p:nvGrpSpPr>
        <p:grpSpPr>
          <a:xfrm rot="0">
            <a:off x="9591485" y="4370296"/>
            <a:ext cx="2286270" cy="2281001"/>
            <a:chOff x="0" y="0"/>
            <a:chExt cx="565862" cy="564558"/>
          </a:xfrm>
        </p:grpSpPr>
        <p:sp>
          <p:nvSpPr>
            <p:cNvPr name="Freeform 20" id="20"/>
            <p:cNvSpPr/>
            <p:nvPr/>
          </p:nvSpPr>
          <p:spPr>
            <a:xfrm flipH="false" flipV="false" rot="0">
              <a:off x="0" y="0"/>
              <a:ext cx="565862" cy="564558"/>
            </a:xfrm>
            <a:custGeom>
              <a:avLst/>
              <a:gdLst/>
              <a:ahLst/>
              <a:cxnLst/>
              <a:rect r="r" b="b" t="t" l="l"/>
              <a:pathLst>
                <a:path h="564558" w="565862">
                  <a:moveTo>
                    <a:pt x="0" y="0"/>
                  </a:moveTo>
                  <a:lnTo>
                    <a:pt x="565862" y="0"/>
                  </a:lnTo>
                  <a:lnTo>
                    <a:pt x="565862" y="564558"/>
                  </a:lnTo>
                  <a:lnTo>
                    <a:pt x="0" y="564558"/>
                  </a:lnTo>
                  <a:close/>
                </a:path>
              </a:pathLst>
            </a:custGeom>
            <a:blipFill>
              <a:blip r:embed="rId7"/>
              <a:stretch>
                <a:fillRect l="0" t="0" r="-20385" b="0"/>
              </a:stretch>
            </a:blipFill>
          </p:spPr>
        </p:sp>
      </p:grpSp>
      <p:sp>
        <p:nvSpPr>
          <p:cNvPr name="Freeform 21" id="21"/>
          <p:cNvSpPr/>
          <p:nvPr/>
        </p:nvSpPr>
        <p:spPr>
          <a:xfrm flipH="false" flipV="false" rot="5400000">
            <a:off x="10737255" y="5357816"/>
            <a:ext cx="2281001" cy="305960"/>
          </a:xfrm>
          <a:custGeom>
            <a:avLst/>
            <a:gdLst/>
            <a:ahLst/>
            <a:cxnLst/>
            <a:rect r="r" b="b" t="t" l="l"/>
            <a:pathLst>
              <a:path h="305960" w="2281001">
                <a:moveTo>
                  <a:pt x="0" y="0"/>
                </a:moveTo>
                <a:lnTo>
                  <a:pt x="2281000" y="0"/>
                </a:lnTo>
                <a:lnTo>
                  <a:pt x="2281000" y="305961"/>
                </a:lnTo>
                <a:lnTo>
                  <a:pt x="0" y="305961"/>
                </a:lnTo>
                <a:lnTo>
                  <a:pt x="0" y="0"/>
                </a:lnTo>
                <a:close/>
              </a:path>
            </a:pathLst>
          </a:custGeom>
          <a:blipFill>
            <a:blip r:embed="rId5">
              <a:extLst>
                <a:ext uri="{96DAC541-7B7A-43D3-8B79-37D633B846F1}">
                  <asvg:svgBlip xmlns:asvg="http://schemas.microsoft.com/office/drawing/2016/SVG/main" r:embed="rId6"/>
                </a:ext>
              </a:extLst>
            </a:blip>
            <a:stretch>
              <a:fillRect l="0" t="-223963" r="0" b="0"/>
            </a:stretch>
          </a:blipFill>
        </p:spPr>
      </p:sp>
      <p:sp>
        <p:nvSpPr>
          <p:cNvPr name="TextBox 22" id="22"/>
          <p:cNvSpPr txBox="true"/>
          <p:nvPr/>
        </p:nvSpPr>
        <p:spPr>
          <a:xfrm rot="0">
            <a:off x="3804360" y="1811495"/>
            <a:ext cx="10679279" cy="1143000"/>
          </a:xfrm>
          <a:prstGeom prst="rect">
            <a:avLst/>
          </a:prstGeom>
        </p:spPr>
        <p:txBody>
          <a:bodyPr anchor="t" rtlCol="false" tIns="0" lIns="0" bIns="0" rIns="0">
            <a:spAutoFit/>
          </a:bodyPr>
          <a:lstStyle/>
          <a:p>
            <a:pPr algn="ctr">
              <a:lnSpc>
                <a:spcPts val="9000"/>
              </a:lnSpc>
            </a:pPr>
            <a:r>
              <a:rPr lang="en-US" sz="7500">
                <a:solidFill>
                  <a:srgbClr val="FFFFFF"/>
                </a:solidFill>
                <a:latin typeface="Cooper BT Medium"/>
                <a:ea typeface="Cooper BT Medium"/>
                <a:cs typeface="Cooper BT Medium"/>
                <a:sym typeface="Cooper BT Medium"/>
              </a:rPr>
              <a:t>Focus 1: Audience</a:t>
            </a:r>
          </a:p>
        </p:txBody>
      </p:sp>
      <p:sp>
        <p:nvSpPr>
          <p:cNvPr name="TextBox 23" id="23"/>
          <p:cNvSpPr txBox="true"/>
          <p:nvPr/>
        </p:nvSpPr>
        <p:spPr>
          <a:xfrm rot="0">
            <a:off x="6001884" y="5063310"/>
            <a:ext cx="2501895" cy="1265480"/>
          </a:xfrm>
          <a:prstGeom prst="rect">
            <a:avLst/>
          </a:prstGeom>
        </p:spPr>
        <p:txBody>
          <a:bodyPr anchor="t" rtlCol="false" tIns="0" lIns="0" bIns="0" rIns="0">
            <a:spAutoFit/>
          </a:bodyPr>
          <a:lstStyle/>
          <a:p>
            <a:pPr algn="l">
              <a:lnSpc>
                <a:spcPts val="2017"/>
              </a:lnSpc>
            </a:pPr>
            <a:r>
              <a:rPr lang="en-US" sz="1440">
                <a:solidFill>
                  <a:srgbClr val="FFFFFF"/>
                </a:solidFill>
                <a:latin typeface="Inter"/>
                <a:ea typeface="Inter"/>
                <a:cs typeface="Inter"/>
                <a:sym typeface="Inter"/>
              </a:rPr>
              <a:t>People who give money because they believe in your mission. They want emotional stories and clear impact.</a:t>
            </a:r>
          </a:p>
        </p:txBody>
      </p:sp>
      <p:sp>
        <p:nvSpPr>
          <p:cNvPr name="TextBox 24" id="24"/>
          <p:cNvSpPr txBox="true"/>
          <p:nvPr/>
        </p:nvSpPr>
        <p:spPr>
          <a:xfrm rot="0">
            <a:off x="6001884" y="7916672"/>
            <a:ext cx="2501895" cy="1012685"/>
          </a:xfrm>
          <a:prstGeom prst="rect">
            <a:avLst/>
          </a:prstGeom>
        </p:spPr>
        <p:txBody>
          <a:bodyPr anchor="t" rtlCol="false" tIns="0" lIns="0" bIns="0" rIns="0">
            <a:spAutoFit/>
          </a:bodyPr>
          <a:lstStyle/>
          <a:p>
            <a:pPr algn="l">
              <a:lnSpc>
                <a:spcPts val="2017"/>
              </a:lnSpc>
            </a:pPr>
            <a:r>
              <a:rPr lang="en-US" sz="1440">
                <a:solidFill>
                  <a:srgbClr val="FFFFFF"/>
                </a:solidFill>
                <a:latin typeface="Inter"/>
                <a:ea typeface="Inter"/>
                <a:cs typeface="Inter"/>
                <a:sym typeface="Inter"/>
              </a:rPr>
              <a:t>Interested in market-based solutions and how you generate financial and social returns.</a:t>
            </a:r>
          </a:p>
        </p:txBody>
      </p:sp>
      <p:sp>
        <p:nvSpPr>
          <p:cNvPr name="TextBox 25" id="25"/>
          <p:cNvSpPr txBox="true"/>
          <p:nvPr/>
        </p:nvSpPr>
        <p:spPr>
          <a:xfrm rot="0">
            <a:off x="6001884" y="4618550"/>
            <a:ext cx="1558218" cy="300736"/>
          </a:xfrm>
          <a:prstGeom prst="rect">
            <a:avLst/>
          </a:prstGeom>
        </p:spPr>
        <p:txBody>
          <a:bodyPr anchor="t" rtlCol="false" tIns="0" lIns="0" bIns="0" rIns="0">
            <a:spAutoFit/>
          </a:bodyPr>
          <a:lstStyle/>
          <a:p>
            <a:pPr algn="l">
              <a:lnSpc>
                <a:spcPts val="2274"/>
              </a:lnSpc>
            </a:pPr>
            <a:r>
              <a:rPr lang="en-US" sz="1895" b="true">
                <a:solidFill>
                  <a:srgbClr val="FFFFFF"/>
                </a:solidFill>
                <a:latin typeface="Poppins Medium"/>
                <a:ea typeface="Poppins Medium"/>
                <a:cs typeface="Poppins Medium"/>
                <a:sym typeface="Poppins Medium"/>
              </a:rPr>
              <a:t>DONORS</a:t>
            </a:r>
          </a:p>
        </p:txBody>
      </p:sp>
      <p:sp>
        <p:nvSpPr>
          <p:cNvPr name="TextBox 26" id="26"/>
          <p:cNvSpPr txBox="true"/>
          <p:nvPr/>
        </p:nvSpPr>
        <p:spPr>
          <a:xfrm rot="0">
            <a:off x="6001884" y="7471912"/>
            <a:ext cx="2501895" cy="300736"/>
          </a:xfrm>
          <a:prstGeom prst="rect">
            <a:avLst/>
          </a:prstGeom>
        </p:spPr>
        <p:txBody>
          <a:bodyPr anchor="t" rtlCol="false" tIns="0" lIns="0" bIns="0" rIns="0">
            <a:spAutoFit/>
          </a:bodyPr>
          <a:lstStyle/>
          <a:p>
            <a:pPr algn="l">
              <a:lnSpc>
                <a:spcPts val="2274"/>
              </a:lnSpc>
            </a:pPr>
            <a:r>
              <a:rPr lang="en-US" sz="1895" b="true">
                <a:solidFill>
                  <a:srgbClr val="FFFFFF"/>
                </a:solidFill>
                <a:latin typeface="Poppins Medium"/>
                <a:ea typeface="Poppins Medium"/>
                <a:cs typeface="Poppins Medium"/>
                <a:sym typeface="Poppins Medium"/>
              </a:rPr>
              <a:t>IMPACT INVESTORS</a:t>
            </a:r>
          </a:p>
        </p:txBody>
      </p:sp>
      <p:sp>
        <p:nvSpPr>
          <p:cNvPr name="TextBox 27" id="27"/>
          <p:cNvSpPr txBox="true"/>
          <p:nvPr/>
        </p:nvSpPr>
        <p:spPr>
          <a:xfrm rot="0">
            <a:off x="4214556" y="2954495"/>
            <a:ext cx="9858888" cy="585788"/>
          </a:xfrm>
          <a:prstGeom prst="rect">
            <a:avLst/>
          </a:prstGeom>
        </p:spPr>
        <p:txBody>
          <a:bodyPr anchor="t" rtlCol="false" tIns="0" lIns="0" bIns="0" rIns="0">
            <a:spAutoFit/>
          </a:bodyPr>
          <a:lstStyle/>
          <a:p>
            <a:pPr algn="ctr">
              <a:lnSpc>
                <a:spcPts val="4618"/>
              </a:lnSpc>
            </a:pPr>
            <a:r>
              <a:rPr lang="en-US" sz="3848">
                <a:solidFill>
                  <a:srgbClr val="FFBD59"/>
                </a:solidFill>
                <a:latin typeface="Cooper BT Medium"/>
                <a:ea typeface="Cooper BT Medium"/>
                <a:cs typeface="Cooper BT Medium"/>
                <a:sym typeface="Cooper BT Medium"/>
              </a:rPr>
              <a:t>Different funders want different things</a:t>
            </a:r>
          </a:p>
        </p:txBody>
      </p:sp>
      <p:sp>
        <p:nvSpPr>
          <p:cNvPr name="TextBox 28" id="28"/>
          <p:cNvSpPr txBox="true"/>
          <p:nvPr/>
        </p:nvSpPr>
        <p:spPr>
          <a:xfrm rot="0">
            <a:off x="12377565" y="5063310"/>
            <a:ext cx="2501895" cy="1012685"/>
          </a:xfrm>
          <a:prstGeom prst="rect">
            <a:avLst/>
          </a:prstGeom>
        </p:spPr>
        <p:txBody>
          <a:bodyPr anchor="t" rtlCol="false" tIns="0" lIns="0" bIns="0" rIns="0">
            <a:spAutoFit/>
          </a:bodyPr>
          <a:lstStyle/>
          <a:p>
            <a:pPr algn="l">
              <a:lnSpc>
                <a:spcPts val="2017"/>
              </a:lnSpc>
            </a:pPr>
            <a:r>
              <a:rPr lang="en-US" sz="1440">
                <a:solidFill>
                  <a:srgbClr val="FFFFFF"/>
                </a:solidFill>
                <a:latin typeface="Inter"/>
                <a:ea typeface="Inter"/>
                <a:cs typeface="Inter"/>
                <a:sym typeface="Inter"/>
              </a:rPr>
              <a:t>Organizations that provide grants often want clear goals, data, and evidence of success.</a:t>
            </a:r>
          </a:p>
        </p:txBody>
      </p:sp>
      <p:sp>
        <p:nvSpPr>
          <p:cNvPr name="TextBox 29" id="29"/>
          <p:cNvSpPr txBox="true"/>
          <p:nvPr/>
        </p:nvSpPr>
        <p:spPr>
          <a:xfrm rot="0">
            <a:off x="12377565" y="4618550"/>
            <a:ext cx="2501895" cy="300736"/>
          </a:xfrm>
          <a:prstGeom prst="rect">
            <a:avLst/>
          </a:prstGeom>
        </p:spPr>
        <p:txBody>
          <a:bodyPr anchor="t" rtlCol="false" tIns="0" lIns="0" bIns="0" rIns="0">
            <a:spAutoFit/>
          </a:bodyPr>
          <a:lstStyle/>
          <a:p>
            <a:pPr algn="l">
              <a:lnSpc>
                <a:spcPts val="2274"/>
              </a:lnSpc>
            </a:pPr>
            <a:r>
              <a:rPr lang="en-US" sz="1895" b="true">
                <a:solidFill>
                  <a:srgbClr val="FFFFFF"/>
                </a:solidFill>
                <a:latin typeface="Poppins Medium"/>
                <a:ea typeface="Poppins Medium"/>
                <a:cs typeface="Poppins Medium"/>
                <a:sym typeface="Poppins Medium"/>
              </a:rPr>
              <a:t>GRANT FUNDERS</a:t>
            </a:r>
          </a:p>
        </p:txBody>
      </p:sp>
      <p:sp>
        <p:nvSpPr>
          <p:cNvPr name="TextBox 30" id="30"/>
          <p:cNvSpPr txBox="true"/>
          <p:nvPr/>
        </p:nvSpPr>
        <p:spPr>
          <a:xfrm rot="0">
            <a:off x="9591485" y="7449759"/>
            <a:ext cx="7290722" cy="1828800"/>
          </a:xfrm>
          <a:prstGeom prst="rect">
            <a:avLst/>
          </a:prstGeom>
        </p:spPr>
        <p:txBody>
          <a:bodyPr anchor="t" rtlCol="false" tIns="0" lIns="0" bIns="0" rIns="0">
            <a:spAutoFit/>
          </a:bodyPr>
          <a:lstStyle/>
          <a:p>
            <a:pPr algn="l">
              <a:lnSpc>
                <a:spcPts val="3600"/>
              </a:lnSpc>
            </a:pPr>
            <a:r>
              <a:rPr lang="en-US" sz="3000">
                <a:solidFill>
                  <a:srgbClr val="FFFFFF"/>
                </a:solidFill>
                <a:latin typeface="Cooper BT Medium"/>
                <a:ea typeface="Cooper BT Medium"/>
                <a:cs typeface="Cooper BT Medium"/>
                <a:sym typeface="Cooper BT Medium"/>
              </a:rPr>
              <a:t>Your content and story should be tailored depending on who you’re trying to attract.</a:t>
            </a:r>
          </a:p>
          <a:p>
            <a:pPr algn="l">
              <a:lnSpc>
                <a:spcPts val="3600"/>
              </a:lnSpc>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DAGpa__mwOg</dc:identifier>
  <dcterms:modified xsi:type="dcterms:W3CDTF">2011-08-01T06:04:30Z</dcterms:modified>
  <cp:revision>1</cp:revision>
  <dc:title>Stories &amp; Strategy: Fundraising through Relationships and Narrative</dc:title>
</cp:coreProperties>
</file>